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4"/>
    <p:sldMasterId id="2147483747" r:id="rId5"/>
    <p:sldMasterId id="2147483759" r:id="rId6"/>
    <p:sldMasterId id="2147483773" r:id="rId7"/>
    <p:sldMasterId id="2147483794" r:id="rId8"/>
    <p:sldMasterId id="2147483806" r:id="rId9"/>
    <p:sldMasterId id="2147483820" r:id="rId10"/>
  </p:sldMasterIdLst>
  <p:notesMasterIdLst>
    <p:notesMasterId r:id="rId111"/>
  </p:notesMasterIdLst>
  <p:handoutMasterIdLst>
    <p:handoutMasterId r:id="rId112"/>
  </p:handoutMasterIdLst>
  <p:sldIdLst>
    <p:sldId id="319" r:id="rId11"/>
    <p:sldId id="2076137399" r:id="rId12"/>
    <p:sldId id="902" r:id="rId13"/>
    <p:sldId id="669" r:id="rId14"/>
    <p:sldId id="912" r:id="rId15"/>
    <p:sldId id="893" r:id="rId16"/>
    <p:sldId id="895" r:id="rId17"/>
    <p:sldId id="705" r:id="rId18"/>
    <p:sldId id="836" r:id="rId19"/>
    <p:sldId id="966" r:id="rId20"/>
    <p:sldId id="722" r:id="rId21"/>
    <p:sldId id="955" r:id="rId22"/>
    <p:sldId id="947" r:id="rId23"/>
    <p:sldId id="967" r:id="rId24"/>
    <p:sldId id="945" r:id="rId25"/>
    <p:sldId id="725" r:id="rId26"/>
    <p:sldId id="957" r:id="rId27"/>
    <p:sldId id="726" r:id="rId28"/>
    <p:sldId id="951" r:id="rId29"/>
    <p:sldId id="954" r:id="rId30"/>
    <p:sldId id="888" r:id="rId31"/>
    <p:sldId id="969" r:id="rId32"/>
    <p:sldId id="968" r:id="rId33"/>
    <p:sldId id="806" r:id="rId34"/>
    <p:sldId id="877" r:id="rId35"/>
    <p:sldId id="318" r:id="rId36"/>
    <p:sldId id="289" r:id="rId37"/>
    <p:sldId id="2076137415" r:id="rId38"/>
    <p:sldId id="2076137424" r:id="rId39"/>
    <p:sldId id="256" r:id="rId40"/>
    <p:sldId id="4749" r:id="rId41"/>
    <p:sldId id="4775" r:id="rId42"/>
    <p:sldId id="4758" r:id="rId43"/>
    <p:sldId id="4782" r:id="rId44"/>
    <p:sldId id="4784" r:id="rId45"/>
    <p:sldId id="4776" r:id="rId46"/>
    <p:sldId id="4757" r:id="rId47"/>
    <p:sldId id="4779" r:id="rId48"/>
    <p:sldId id="4777" r:id="rId49"/>
    <p:sldId id="4781" r:id="rId50"/>
    <p:sldId id="4783" r:id="rId51"/>
    <p:sldId id="4709" r:id="rId52"/>
    <p:sldId id="4795" r:id="rId53"/>
    <p:sldId id="4788" r:id="rId54"/>
    <p:sldId id="4785" r:id="rId55"/>
    <p:sldId id="261" r:id="rId56"/>
    <p:sldId id="276" r:id="rId57"/>
    <p:sldId id="4786" r:id="rId58"/>
    <p:sldId id="4799" r:id="rId59"/>
    <p:sldId id="4793" r:id="rId60"/>
    <p:sldId id="4787" r:id="rId61"/>
    <p:sldId id="4792" r:id="rId62"/>
    <p:sldId id="4797" r:id="rId63"/>
    <p:sldId id="4798" r:id="rId64"/>
    <p:sldId id="2076137416" r:id="rId65"/>
    <p:sldId id="4791" r:id="rId66"/>
    <p:sldId id="263" r:id="rId67"/>
    <p:sldId id="262" r:id="rId68"/>
    <p:sldId id="4796" r:id="rId69"/>
    <p:sldId id="4790" r:id="rId70"/>
    <p:sldId id="257" r:id="rId71"/>
    <p:sldId id="258" r:id="rId72"/>
    <p:sldId id="4794" r:id="rId73"/>
    <p:sldId id="259" r:id="rId74"/>
    <p:sldId id="4705" r:id="rId75"/>
    <p:sldId id="4711" r:id="rId76"/>
    <p:sldId id="4789" r:id="rId77"/>
    <p:sldId id="2076137402" r:id="rId78"/>
    <p:sldId id="2076137425" r:id="rId79"/>
    <p:sldId id="2076137405" r:id="rId80"/>
    <p:sldId id="2076137417" r:id="rId81"/>
    <p:sldId id="2076137418" r:id="rId82"/>
    <p:sldId id="269" r:id="rId83"/>
    <p:sldId id="274" r:id="rId84"/>
    <p:sldId id="280" r:id="rId85"/>
    <p:sldId id="270" r:id="rId86"/>
    <p:sldId id="2076137419" r:id="rId87"/>
    <p:sldId id="2076137420" r:id="rId88"/>
    <p:sldId id="2076137421" r:id="rId89"/>
    <p:sldId id="299" r:id="rId90"/>
    <p:sldId id="300" r:id="rId91"/>
    <p:sldId id="268" r:id="rId92"/>
    <p:sldId id="2076137422" r:id="rId93"/>
    <p:sldId id="283" r:id="rId94"/>
    <p:sldId id="295" r:id="rId95"/>
    <p:sldId id="279" r:id="rId96"/>
    <p:sldId id="296" r:id="rId97"/>
    <p:sldId id="298" r:id="rId98"/>
    <p:sldId id="275" r:id="rId99"/>
    <p:sldId id="301" r:id="rId100"/>
    <p:sldId id="297" r:id="rId101"/>
    <p:sldId id="305" r:id="rId102"/>
    <p:sldId id="306" r:id="rId103"/>
    <p:sldId id="307" r:id="rId104"/>
    <p:sldId id="277" r:id="rId105"/>
    <p:sldId id="304" r:id="rId106"/>
    <p:sldId id="302" r:id="rId107"/>
    <p:sldId id="308" r:id="rId108"/>
    <p:sldId id="303" r:id="rId109"/>
    <p:sldId id="2076137408" r:id="rId110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144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822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63" Type="http://schemas.openxmlformats.org/officeDocument/2006/relationships/slide" Target="slides/slide53.xml"/><Relationship Id="rId68" Type="http://schemas.openxmlformats.org/officeDocument/2006/relationships/slide" Target="slides/slide58.xml"/><Relationship Id="rId84" Type="http://schemas.openxmlformats.org/officeDocument/2006/relationships/slide" Target="slides/slide74.xml"/><Relationship Id="rId89" Type="http://schemas.openxmlformats.org/officeDocument/2006/relationships/slide" Target="slides/slide79.xml"/><Relationship Id="rId112" Type="http://schemas.openxmlformats.org/officeDocument/2006/relationships/handoutMaster" Target="handoutMasters/handoutMaster1.xml"/><Relationship Id="rId16" Type="http://schemas.openxmlformats.org/officeDocument/2006/relationships/slide" Target="slides/slide6.xml"/><Relationship Id="rId107" Type="http://schemas.openxmlformats.org/officeDocument/2006/relationships/slide" Target="slides/slide97.xml"/><Relationship Id="rId11" Type="http://schemas.openxmlformats.org/officeDocument/2006/relationships/slide" Target="slides/slide1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74" Type="http://schemas.openxmlformats.org/officeDocument/2006/relationships/slide" Target="slides/slide64.xml"/><Relationship Id="rId79" Type="http://schemas.openxmlformats.org/officeDocument/2006/relationships/slide" Target="slides/slide69.xml"/><Relationship Id="rId102" Type="http://schemas.openxmlformats.org/officeDocument/2006/relationships/slide" Target="slides/slide92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80.xml"/><Relationship Id="rId95" Type="http://schemas.openxmlformats.org/officeDocument/2006/relationships/slide" Target="slides/slide85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64" Type="http://schemas.openxmlformats.org/officeDocument/2006/relationships/slide" Target="slides/slide54.xml"/><Relationship Id="rId69" Type="http://schemas.openxmlformats.org/officeDocument/2006/relationships/slide" Target="slides/slide59.xml"/><Relationship Id="rId113" Type="http://schemas.openxmlformats.org/officeDocument/2006/relationships/presProps" Target="presProps.xml"/><Relationship Id="rId80" Type="http://schemas.openxmlformats.org/officeDocument/2006/relationships/slide" Target="slides/slide70.xml"/><Relationship Id="rId85" Type="http://schemas.openxmlformats.org/officeDocument/2006/relationships/slide" Target="slides/slide75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59" Type="http://schemas.openxmlformats.org/officeDocument/2006/relationships/slide" Target="slides/slide49.xml"/><Relationship Id="rId103" Type="http://schemas.openxmlformats.org/officeDocument/2006/relationships/slide" Target="slides/slide93.xml"/><Relationship Id="rId108" Type="http://schemas.openxmlformats.org/officeDocument/2006/relationships/slide" Target="slides/slide98.xml"/><Relationship Id="rId54" Type="http://schemas.openxmlformats.org/officeDocument/2006/relationships/slide" Target="slides/slide44.xml"/><Relationship Id="rId70" Type="http://schemas.openxmlformats.org/officeDocument/2006/relationships/slide" Target="slides/slide60.xml"/><Relationship Id="rId75" Type="http://schemas.openxmlformats.org/officeDocument/2006/relationships/slide" Target="slides/slide65.xml"/><Relationship Id="rId91" Type="http://schemas.openxmlformats.org/officeDocument/2006/relationships/slide" Target="slides/slide81.xml"/><Relationship Id="rId96" Type="http://schemas.openxmlformats.org/officeDocument/2006/relationships/slide" Target="slides/slide86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6" Type="http://schemas.openxmlformats.org/officeDocument/2006/relationships/slide" Target="slides/slide96.xml"/><Relationship Id="rId114" Type="http://schemas.openxmlformats.org/officeDocument/2006/relationships/viewProps" Target="viewProps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73" Type="http://schemas.openxmlformats.org/officeDocument/2006/relationships/slide" Target="slides/slide63.xml"/><Relationship Id="rId78" Type="http://schemas.openxmlformats.org/officeDocument/2006/relationships/slide" Target="slides/slide68.xml"/><Relationship Id="rId81" Type="http://schemas.openxmlformats.org/officeDocument/2006/relationships/slide" Target="slides/slide71.xml"/><Relationship Id="rId86" Type="http://schemas.openxmlformats.org/officeDocument/2006/relationships/slide" Target="slides/slide76.xml"/><Relationship Id="rId94" Type="http://schemas.openxmlformats.org/officeDocument/2006/relationships/slide" Target="slides/slide84.xml"/><Relationship Id="rId99" Type="http://schemas.openxmlformats.org/officeDocument/2006/relationships/slide" Target="slides/slide89.xml"/><Relationship Id="rId101" Type="http://schemas.openxmlformats.org/officeDocument/2006/relationships/slide" Target="slides/slide9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Relationship Id="rId109" Type="http://schemas.openxmlformats.org/officeDocument/2006/relationships/slide" Target="slides/slide99.xml"/><Relationship Id="rId34" Type="http://schemas.openxmlformats.org/officeDocument/2006/relationships/slide" Target="slides/slide24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76" Type="http://schemas.openxmlformats.org/officeDocument/2006/relationships/slide" Target="slides/slide66.xml"/><Relationship Id="rId97" Type="http://schemas.openxmlformats.org/officeDocument/2006/relationships/slide" Target="slides/slide87.xml"/><Relationship Id="rId104" Type="http://schemas.openxmlformats.org/officeDocument/2006/relationships/slide" Target="slides/slide94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1.xml"/><Relationship Id="rId92" Type="http://schemas.openxmlformats.org/officeDocument/2006/relationships/slide" Target="slides/slide82.xml"/><Relationship Id="rId2" Type="http://schemas.openxmlformats.org/officeDocument/2006/relationships/customXml" Target="../customXml/item2.xml"/><Relationship Id="rId29" Type="http://schemas.openxmlformats.org/officeDocument/2006/relationships/slide" Target="slides/slide19.xml"/><Relationship Id="rId24" Type="http://schemas.openxmlformats.org/officeDocument/2006/relationships/slide" Target="slides/slide14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66" Type="http://schemas.openxmlformats.org/officeDocument/2006/relationships/slide" Target="slides/slide56.xml"/><Relationship Id="rId87" Type="http://schemas.openxmlformats.org/officeDocument/2006/relationships/slide" Target="slides/slide77.xml"/><Relationship Id="rId110" Type="http://schemas.openxmlformats.org/officeDocument/2006/relationships/slide" Target="slides/slide100.xml"/><Relationship Id="rId115" Type="http://schemas.openxmlformats.org/officeDocument/2006/relationships/theme" Target="theme/theme1.xml"/><Relationship Id="rId61" Type="http://schemas.openxmlformats.org/officeDocument/2006/relationships/slide" Target="slides/slide51.xml"/><Relationship Id="rId82" Type="http://schemas.openxmlformats.org/officeDocument/2006/relationships/slide" Target="slides/slide72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56" Type="http://schemas.openxmlformats.org/officeDocument/2006/relationships/slide" Target="slides/slide46.xml"/><Relationship Id="rId77" Type="http://schemas.openxmlformats.org/officeDocument/2006/relationships/slide" Target="slides/slide67.xml"/><Relationship Id="rId100" Type="http://schemas.openxmlformats.org/officeDocument/2006/relationships/slide" Target="slides/slide90.xml"/><Relationship Id="rId105" Type="http://schemas.openxmlformats.org/officeDocument/2006/relationships/slide" Target="slides/slide95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1.xml"/><Relationship Id="rId72" Type="http://schemas.openxmlformats.org/officeDocument/2006/relationships/slide" Target="slides/slide62.xml"/><Relationship Id="rId93" Type="http://schemas.openxmlformats.org/officeDocument/2006/relationships/slide" Target="slides/slide83.xml"/><Relationship Id="rId98" Type="http://schemas.openxmlformats.org/officeDocument/2006/relationships/slide" Target="slides/slide88.xml"/><Relationship Id="rId3" Type="http://schemas.openxmlformats.org/officeDocument/2006/relationships/customXml" Target="../customXml/item3.xml"/><Relationship Id="rId25" Type="http://schemas.openxmlformats.org/officeDocument/2006/relationships/slide" Target="slides/slide15.xml"/><Relationship Id="rId46" Type="http://schemas.openxmlformats.org/officeDocument/2006/relationships/slide" Target="slides/slide36.xml"/><Relationship Id="rId67" Type="http://schemas.openxmlformats.org/officeDocument/2006/relationships/slide" Target="slides/slide57.xml"/><Relationship Id="rId116" Type="http://schemas.openxmlformats.org/officeDocument/2006/relationships/tableStyles" Target="tableStyles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62" Type="http://schemas.openxmlformats.org/officeDocument/2006/relationships/slide" Target="slides/slide52.xml"/><Relationship Id="rId83" Type="http://schemas.openxmlformats.org/officeDocument/2006/relationships/slide" Target="slides/slide73.xml"/><Relationship Id="rId88" Type="http://schemas.openxmlformats.org/officeDocument/2006/relationships/slide" Target="slides/slide78.xml"/><Relationship Id="rId111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91CDFA6-599C-8F49-83E4-52925D95E848}" type="doc">
      <dgm:prSet loTypeId="urn:microsoft.com/office/officeart/2005/8/layout/radial5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F77C678-9246-BE41-9A45-11D1243B71C9}">
      <dgm:prSet phldrT="[Text]"/>
      <dgm:spPr/>
      <dgm:t>
        <a:bodyPr/>
        <a:lstStyle/>
        <a:p>
          <a:r>
            <a:rPr lang="en-US" dirty="0"/>
            <a:t>Supply Chain</a:t>
          </a:r>
        </a:p>
      </dgm:t>
    </dgm:pt>
    <dgm:pt modelId="{7406BFD4-EA5D-4542-B5E5-415AC13C92B1}" type="parTrans" cxnId="{F4D00937-E876-404E-B1B4-0A2B72FF8FED}">
      <dgm:prSet/>
      <dgm:spPr/>
      <dgm:t>
        <a:bodyPr/>
        <a:lstStyle/>
        <a:p>
          <a:endParaRPr lang="en-US"/>
        </a:p>
      </dgm:t>
    </dgm:pt>
    <dgm:pt modelId="{AAE6ED41-D647-4945-9488-31EE06C054FA}" type="sibTrans" cxnId="{F4D00937-E876-404E-B1B4-0A2B72FF8FED}">
      <dgm:prSet/>
      <dgm:spPr/>
      <dgm:t>
        <a:bodyPr/>
        <a:lstStyle/>
        <a:p>
          <a:endParaRPr lang="en-US"/>
        </a:p>
      </dgm:t>
    </dgm:pt>
    <dgm:pt modelId="{65C71B81-3A17-D944-8900-D57058CE483C}">
      <dgm:prSet phldrT="[Text]" custT="1"/>
      <dgm:spPr>
        <a:solidFill>
          <a:schemeClr val="bg2"/>
        </a:solidFill>
      </dgm:spPr>
      <dgm:t>
        <a:bodyPr/>
        <a:lstStyle/>
        <a:p>
          <a:r>
            <a:rPr lang="en-US" sz="1400" baseline="0" dirty="0"/>
            <a:t>Labor</a:t>
          </a:r>
        </a:p>
      </dgm:t>
    </dgm:pt>
    <dgm:pt modelId="{DB119E79-98A6-6F4C-B599-B52B63A624D8}" type="parTrans" cxnId="{CB703C5F-94B7-2446-BCE9-E15985BC36B4}">
      <dgm:prSet/>
      <dgm:spPr/>
      <dgm:t>
        <a:bodyPr/>
        <a:lstStyle/>
        <a:p>
          <a:endParaRPr lang="en-US"/>
        </a:p>
      </dgm:t>
    </dgm:pt>
    <dgm:pt modelId="{41FF3FE6-CA72-9948-8B92-9C068B28A587}" type="sibTrans" cxnId="{CB703C5F-94B7-2446-BCE9-E15985BC36B4}">
      <dgm:prSet/>
      <dgm:spPr/>
      <dgm:t>
        <a:bodyPr/>
        <a:lstStyle/>
        <a:p>
          <a:endParaRPr lang="en-US"/>
        </a:p>
      </dgm:t>
    </dgm:pt>
    <dgm:pt modelId="{62AD5D1F-6F7B-A547-99DA-5DB16B36E9CA}">
      <dgm:prSet phldrT="[Text]" custT="1"/>
      <dgm:spPr>
        <a:solidFill>
          <a:schemeClr val="bg2"/>
        </a:solidFill>
      </dgm:spPr>
      <dgm:t>
        <a:bodyPr/>
        <a:lstStyle/>
        <a:p>
          <a:r>
            <a:rPr lang="en-US" sz="1400" baseline="0" dirty="0"/>
            <a:t>Materials</a:t>
          </a:r>
        </a:p>
      </dgm:t>
    </dgm:pt>
    <dgm:pt modelId="{EE3420D9-BC00-7D42-8FF7-A82300B5595F}" type="parTrans" cxnId="{83C55BC2-C905-3048-A2BA-CF8239DC6F16}">
      <dgm:prSet/>
      <dgm:spPr/>
      <dgm:t>
        <a:bodyPr/>
        <a:lstStyle/>
        <a:p>
          <a:endParaRPr lang="en-US"/>
        </a:p>
      </dgm:t>
    </dgm:pt>
    <dgm:pt modelId="{F4B500ED-9CBD-3A4F-B953-698C23533EF3}" type="sibTrans" cxnId="{83C55BC2-C905-3048-A2BA-CF8239DC6F16}">
      <dgm:prSet/>
      <dgm:spPr/>
      <dgm:t>
        <a:bodyPr/>
        <a:lstStyle/>
        <a:p>
          <a:endParaRPr lang="en-US"/>
        </a:p>
      </dgm:t>
    </dgm:pt>
    <dgm:pt modelId="{05691106-E103-184C-A0BA-7A8C542CD437}">
      <dgm:prSet phldrT="[Text]" custT="1"/>
      <dgm:spPr>
        <a:solidFill>
          <a:schemeClr val="bg2"/>
        </a:solidFill>
      </dgm:spPr>
      <dgm:t>
        <a:bodyPr/>
        <a:lstStyle/>
        <a:p>
          <a:r>
            <a:rPr lang="en-US" sz="1000" baseline="0" dirty="0"/>
            <a:t>Transportation</a:t>
          </a:r>
        </a:p>
      </dgm:t>
    </dgm:pt>
    <dgm:pt modelId="{93952453-08AF-E841-9A2A-70680E0E0834}" type="parTrans" cxnId="{F734031E-9CDB-5649-80B2-4184EE96B536}">
      <dgm:prSet/>
      <dgm:spPr/>
      <dgm:t>
        <a:bodyPr/>
        <a:lstStyle/>
        <a:p>
          <a:endParaRPr lang="en-US"/>
        </a:p>
      </dgm:t>
    </dgm:pt>
    <dgm:pt modelId="{23F6C1A3-6BBC-8246-BFDA-716F65251482}" type="sibTrans" cxnId="{F734031E-9CDB-5649-80B2-4184EE96B536}">
      <dgm:prSet/>
      <dgm:spPr/>
      <dgm:t>
        <a:bodyPr/>
        <a:lstStyle/>
        <a:p>
          <a:endParaRPr lang="en-US"/>
        </a:p>
      </dgm:t>
    </dgm:pt>
    <dgm:pt modelId="{297BB43D-E755-BD4F-93FF-134CB58D9526}">
      <dgm:prSet phldrT="[Text]"/>
      <dgm:spPr/>
      <dgm:t>
        <a:bodyPr/>
        <a:lstStyle/>
        <a:p>
          <a:r>
            <a:rPr lang="en-US" dirty="0"/>
            <a:t>Investments</a:t>
          </a:r>
        </a:p>
      </dgm:t>
    </dgm:pt>
    <dgm:pt modelId="{00EF8087-2B15-BB44-B9A2-9CCCEFACB8FA}" type="parTrans" cxnId="{A009FB5F-055F-9642-A79C-7FF16E70749B}">
      <dgm:prSet/>
      <dgm:spPr/>
      <dgm:t>
        <a:bodyPr/>
        <a:lstStyle/>
        <a:p>
          <a:endParaRPr lang="en-US"/>
        </a:p>
      </dgm:t>
    </dgm:pt>
    <dgm:pt modelId="{A8779444-71AE-3C49-ABB5-968C1E540243}" type="sibTrans" cxnId="{A009FB5F-055F-9642-A79C-7FF16E70749B}">
      <dgm:prSet/>
      <dgm:spPr/>
      <dgm:t>
        <a:bodyPr/>
        <a:lstStyle/>
        <a:p>
          <a:endParaRPr lang="en-US"/>
        </a:p>
      </dgm:t>
    </dgm:pt>
    <dgm:pt modelId="{437C09BA-3E16-8C4E-A951-C07C569AA063}" type="pres">
      <dgm:prSet presAssocID="{591CDFA6-599C-8F49-83E4-52925D95E848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B4BE3608-5731-9045-BB74-9BA95F196202}" type="pres">
      <dgm:prSet presAssocID="{7F77C678-9246-BE41-9A45-11D1243B71C9}" presName="centerShape" presStyleLbl="node0" presStyleIdx="0" presStyleCnt="1"/>
      <dgm:spPr/>
    </dgm:pt>
    <dgm:pt modelId="{DFCD39E5-E62B-F243-9F30-031F01959331}" type="pres">
      <dgm:prSet presAssocID="{DB119E79-98A6-6F4C-B599-B52B63A624D8}" presName="parTrans" presStyleLbl="sibTrans2D1" presStyleIdx="0" presStyleCnt="4"/>
      <dgm:spPr/>
    </dgm:pt>
    <dgm:pt modelId="{1121E291-B0A0-A54C-9CF1-E3AF83351C4B}" type="pres">
      <dgm:prSet presAssocID="{DB119E79-98A6-6F4C-B599-B52B63A624D8}" presName="connectorText" presStyleLbl="sibTrans2D1" presStyleIdx="0" presStyleCnt="4"/>
      <dgm:spPr/>
    </dgm:pt>
    <dgm:pt modelId="{CA140B09-9CF5-104A-9646-76BC8976FE34}" type="pres">
      <dgm:prSet presAssocID="{65C71B81-3A17-D944-8900-D57058CE483C}" presName="node" presStyleLbl="node1" presStyleIdx="0" presStyleCnt="4" custRadScaleRad="99008" custRadScaleInc="-4463">
        <dgm:presLayoutVars>
          <dgm:bulletEnabled val="1"/>
        </dgm:presLayoutVars>
      </dgm:prSet>
      <dgm:spPr/>
    </dgm:pt>
    <dgm:pt modelId="{1DD4573A-E309-BB41-B2EC-186C9C66229D}" type="pres">
      <dgm:prSet presAssocID="{EE3420D9-BC00-7D42-8FF7-A82300B5595F}" presName="parTrans" presStyleLbl="sibTrans2D1" presStyleIdx="1" presStyleCnt="4"/>
      <dgm:spPr/>
    </dgm:pt>
    <dgm:pt modelId="{48F9C9E9-FE47-F54E-8509-33DF6DD594F9}" type="pres">
      <dgm:prSet presAssocID="{EE3420D9-BC00-7D42-8FF7-A82300B5595F}" presName="connectorText" presStyleLbl="sibTrans2D1" presStyleIdx="1" presStyleCnt="4"/>
      <dgm:spPr/>
    </dgm:pt>
    <dgm:pt modelId="{398C0F37-E227-3647-A0DD-BB85844ECEA6}" type="pres">
      <dgm:prSet presAssocID="{62AD5D1F-6F7B-A547-99DA-5DB16B36E9CA}" presName="node" presStyleLbl="node1" presStyleIdx="1" presStyleCnt="4">
        <dgm:presLayoutVars>
          <dgm:bulletEnabled val="1"/>
        </dgm:presLayoutVars>
      </dgm:prSet>
      <dgm:spPr/>
    </dgm:pt>
    <dgm:pt modelId="{71B47D7F-BE5C-D343-A119-5C7D1A5EEAD9}" type="pres">
      <dgm:prSet presAssocID="{93952453-08AF-E841-9A2A-70680E0E0834}" presName="parTrans" presStyleLbl="sibTrans2D1" presStyleIdx="2" presStyleCnt="4"/>
      <dgm:spPr/>
    </dgm:pt>
    <dgm:pt modelId="{76E12D4D-A629-AB4F-9E8D-9DA904F6D8F8}" type="pres">
      <dgm:prSet presAssocID="{93952453-08AF-E841-9A2A-70680E0E0834}" presName="connectorText" presStyleLbl="sibTrans2D1" presStyleIdx="2" presStyleCnt="4"/>
      <dgm:spPr/>
    </dgm:pt>
    <dgm:pt modelId="{762265D4-5F10-874D-900D-578E35413169}" type="pres">
      <dgm:prSet presAssocID="{05691106-E103-184C-A0BA-7A8C542CD437}" presName="node" presStyleLbl="node1" presStyleIdx="2" presStyleCnt="4" custScaleX="101020" custScaleY="93669">
        <dgm:presLayoutVars>
          <dgm:bulletEnabled val="1"/>
        </dgm:presLayoutVars>
      </dgm:prSet>
      <dgm:spPr/>
    </dgm:pt>
    <dgm:pt modelId="{5756EFA9-7AFA-C54F-B515-6FB1B9F47F41}" type="pres">
      <dgm:prSet presAssocID="{00EF8087-2B15-BB44-B9A2-9CCCEFACB8FA}" presName="parTrans" presStyleLbl="sibTrans2D1" presStyleIdx="3" presStyleCnt="4"/>
      <dgm:spPr/>
    </dgm:pt>
    <dgm:pt modelId="{0437BA9A-20A5-F34F-80AF-288AE79B5A2E}" type="pres">
      <dgm:prSet presAssocID="{00EF8087-2B15-BB44-B9A2-9CCCEFACB8FA}" presName="connectorText" presStyleLbl="sibTrans2D1" presStyleIdx="3" presStyleCnt="4"/>
      <dgm:spPr/>
    </dgm:pt>
    <dgm:pt modelId="{AA28F965-0CAE-A94F-9A0D-1B3091BFF1A6}" type="pres">
      <dgm:prSet presAssocID="{297BB43D-E755-BD4F-93FF-134CB58D9526}" presName="node" presStyleLbl="node1" presStyleIdx="3" presStyleCnt="4">
        <dgm:presLayoutVars>
          <dgm:bulletEnabled val="1"/>
        </dgm:presLayoutVars>
      </dgm:prSet>
      <dgm:spPr/>
    </dgm:pt>
  </dgm:ptLst>
  <dgm:cxnLst>
    <dgm:cxn modelId="{B9F52906-A308-F245-80F7-23273D181807}" type="presOf" srcId="{591CDFA6-599C-8F49-83E4-52925D95E848}" destId="{437C09BA-3E16-8C4E-A951-C07C569AA063}" srcOrd="0" destOrd="0" presId="urn:microsoft.com/office/officeart/2005/8/layout/radial5"/>
    <dgm:cxn modelId="{F734031E-9CDB-5649-80B2-4184EE96B536}" srcId="{7F77C678-9246-BE41-9A45-11D1243B71C9}" destId="{05691106-E103-184C-A0BA-7A8C542CD437}" srcOrd="2" destOrd="0" parTransId="{93952453-08AF-E841-9A2A-70680E0E0834}" sibTransId="{23F6C1A3-6BBC-8246-BFDA-716F65251482}"/>
    <dgm:cxn modelId="{A4104E35-8565-244D-AD5A-663D845A34F6}" type="presOf" srcId="{05691106-E103-184C-A0BA-7A8C542CD437}" destId="{762265D4-5F10-874D-900D-578E35413169}" srcOrd="0" destOrd="0" presId="urn:microsoft.com/office/officeart/2005/8/layout/radial5"/>
    <dgm:cxn modelId="{F4D00937-E876-404E-B1B4-0A2B72FF8FED}" srcId="{591CDFA6-599C-8F49-83E4-52925D95E848}" destId="{7F77C678-9246-BE41-9A45-11D1243B71C9}" srcOrd="0" destOrd="0" parTransId="{7406BFD4-EA5D-4542-B5E5-415AC13C92B1}" sibTransId="{AAE6ED41-D647-4945-9488-31EE06C054FA}"/>
    <dgm:cxn modelId="{2A18AE40-6BA1-3340-ACE4-850B975E7E96}" type="presOf" srcId="{EE3420D9-BC00-7D42-8FF7-A82300B5595F}" destId="{48F9C9E9-FE47-F54E-8509-33DF6DD594F9}" srcOrd="1" destOrd="0" presId="urn:microsoft.com/office/officeart/2005/8/layout/radial5"/>
    <dgm:cxn modelId="{CB703C5F-94B7-2446-BCE9-E15985BC36B4}" srcId="{7F77C678-9246-BE41-9A45-11D1243B71C9}" destId="{65C71B81-3A17-D944-8900-D57058CE483C}" srcOrd="0" destOrd="0" parTransId="{DB119E79-98A6-6F4C-B599-B52B63A624D8}" sibTransId="{41FF3FE6-CA72-9948-8B92-9C068B28A587}"/>
    <dgm:cxn modelId="{A009FB5F-055F-9642-A79C-7FF16E70749B}" srcId="{7F77C678-9246-BE41-9A45-11D1243B71C9}" destId="{297BB43D-E755-BD4F-93FF-134CB58D9526}" srcOrd="3" destOrd="0" parTransId="{00EF8087-2B15-BB44-B9A2-9CCCEFACB8FA}" sibTransId="{A8779444-71AE-3C49-ABB5-968C1E540243}"/>
    <dgm:cxn modelId="{CE298A48-AAE2-8549-8DEE-3B8C5A54F97A}" type="presOf" srcId="{DB119E79-98A6-6F4C-B599-B52B63A624D8}" destId="{DFCD39E5-E62B-F243-9F30-031F01959331}" srcOrd="0" destOrd="0" presId="urn:microsoft.com/office/officeart/2005/8/layout/radial5"/>
    <dgm:cxn modelId="{41CCA14B-8B28-AB4D-8EE0-74A7E3993842}" type="presOf" srcId="{00EF8087-2B15-BB44-B9A2-9CCCEFACB8FA}" destId="{0437BA9A-20A5-F34F-80AF-288AE79B5A2E}" srcOrd="1" destOrd="0" presId="urn:microsoft.com/office/officeart/2005/8/layout/radial5"/>
    <dgm:cxn modelId="{799C0476-16F5-8C47-A9E3-F4D31481A983}" type="presOf" srcId="{65C71B81-3A17-D944-8900-D57058CE483C}" destId="{CA140B09-9CF5-104A-9646-76BC8976FE34}" srcOrd="0" destOrd="0" presId="urn:microsoft.com/office/officeart/2005/8/layout/radial5"/>
    <dgm:cxn modelId="{E7102B81-FFD4-B244-A7B0-E9066B30901C}" type="presOf" srcId="{297BB43D-E755-BD4F-93FF-134CB58D9526}" destId="{AA28F965-0CAE-A94F-9A0D-1B3091BFF1A6}" srcOrd="0" destOrd="0" presId="urn:microsoft.com/office/officeart/2005/8/layout/radial5"/>
    <dgm:cxn modelId="{32876391-E943-3444-9659-935DD722FCF8}" type="presOf" srcId="{93952453-08AF-E841-9A2A-70680E0E0834}" destId="{76E12D4D-A629-AB4F-9E8D-9DA904F6D8F8}" srcOrd="1" destOrd="0" presId="urn:microsoft.com/office/officeart/2005/8/layout/radial5"/>
    <dgm:cxn modelId="{30BC6891-0345-F749-A45E-783600BBE71B}" type="presOf" srcId="{00EF8087-2B15-BB44-B9A2-9CCCEFACB8FA}" destId="{5756EFA9-7AFA-C54F-B515-6FB1B9F47F41}" srcOrd="0" destOrd="0" presId="urn:microsoft.com/office/officeart/2005/8/layout/radial5"/>
    <dgm:cxn modelId="{3B1BBABF-41B3-2B47-9EB7-1164A465722E}" type="presOf" srcId="{EE3420D9-BC00-7D42-8FF7-A82300B5595F}" destId="{1DD4573A-E309-BB41-B2EC-186C9C66229D}" srcOrd="0" destOrd="0" presId="urn:microsoft.com/office/officeart/2005/8/layout/radial5"/>
    <dgm:cxn modelId="{83C55BC2-C905-3048-A2BA-CF8239DC6F16}" srcId="{7F77C678-9246-BE41-9A45-11D1243B71C9}" destId="{62AD5D1F-6F7B-A547-99DA-5DB16B36E9CA}" srcOrd="1" destOrd="0" parTransId="{EE3420D9-BC00-7D42-8FF7-A82300B5595F}" sibTransId="{F4B500ED-9CBD-3A4F-B953-698C23533EF3}"/>
    <dgm:cxn modelId="{1556E3CD-64ED-A244-AE7C-B28C8DCEFCB6}" type="presOf" srcId="{62AD5D1F-6F7B-A547-99DA-5DB16B36E9CA}" destId="{398C0F37-E227-3647-A0DD-BB85844ECEA6}" srcOrd="0" destOrd="0" presId="urn:microsoft.com/office/officeart/2005/8/layout/radial5"/>
    <dgm:cxn modelId="{F8263ED0-9853-AC44-9EA4-9EBE7251A7D5}" type="presOf" srcId="{DB119E79-98A6-6F4C-B599-B52B63A624D8}" destId="{1121E291-B0A0-A54C-9CF1-E3AF83351C4B}" srcOrd="1" destOrd="0" presId="urn:microsoft.com/office/officeart/2005/8/layout/radial5"/>
    <dgm:cxn modelId="{3C8413D7-C536-0D46-A57D-3749B3ADC5A4}" type="presOf" srcId="{7F77C678-9246-BE41-9A45-11D1243B71C9}" destId="{B4BE3608-5731-9045-BB74-9BA95F196202}" srcOrd="0" destOrd="0" presId="urn:microsoft.com/office/officeart/2005/8/layout/radial5"/>
    <dgm:cxn modelId="{3AE907F4-F93D-9047-BA34-528DAA3E9EB5}" type="presOf" srcId="{93952453-08AF-E841-9A2A-70680E0E0834}" destId="{71B47D7F-BE5C-D343-A119-5C7D1A5EEAD9}" srcOrd="0" destOrd="0" presId="urn:microsoft.com/office/officeart/2005/8/layout/radial5"/>
    <dgm:cxn modelId="{A150F609-BD19-6143-8BF9-270103EF0C00}" type="presParOf" srcId="{437C09BA-3E16-8C4E-A951-C07C569AA063}" destId="{B4BE3608-5731-9045-BB74-9BA95F196202}" srcOrd="0" destOrd="0" presId="urn:microsoft.com/office/officeart/2005/8/layout/radial5"/>
    <dgm:cxn modelId="{DCF2BC3F-C9A7-8A43-BCC3-C85B3448522D}" type="presParOf" srcId="{437C09BA-3E16-8C4E-A951-C07C569AA063}" destId="{DFCD39E5-E62B-F243-9F30-031F01959331}" srcOrd="1" destOrd="0" presId="urn:microsoft.com/office/officeart/2005/8/layout/radial5"/>
    <dgm:cxn modelId="{4A6DC783-79C0-8A4B-8766-6F66A5A6185B}" type="presParOf" srcId="{DFCD39E5-E62B-F243-9F30-031F01959331}" destId="{1121E291-B0A0-A54C-9CF1-E3AF83351C4B}" srcOrd="0" destOrd="0" presId="urn:microsoft.com/office/officeart/2005/8/layout/radial5"/>
    <dgm:cxn modelId="{80964DD3-C64F-9245-9496-CB35950F7F4F}" type="presParOf" srcId="{437C09BA-3E16-8C4E-A951-C07C569AA063}" destId="{CA140B09-9CF5-104A-9646-76BC8976FE34}" srcOrd="2" destOrd="0" presId="urn:microsoft.com/office/officeart/2005/8/layout/radial5"/>
    <dgm:cxn modelId="{F4AA889B-B361-7844-8312-F0269765D2F1}" type="presParOf" srcId="{437C09BA-3E16-8C4E-A951-C07C569AA063}" destId="{1DD4573A-E309-BB41-B2EC-186C9C66229D}" srcOrd="3" destOrd="0" presId="urn:microsoft.com/office/officeart/2005/8/layout/radial5"/>
    <dgm:cxn modelId="{50C35BC4-150A-B840-AF25-6AED2A289250}" type="presParOf" srcId="{1DD4573A-E309-BB41-B2EC-186C9C66229D}" destId="{48F9C9E9-FE47-F54E-8509-33DF6DD594F9}" srcOrd="0" destOrd="0" presId="urn:microsoft.com/office/officeart/2005/8/layout/radial5"/>
    <dgm:cxn modelId="{A201F176-8A8F-7A4A-8023-AA8EFD66F8B3}" type="presParOf" srcId="{437C09BA-3E16-8C4E-A951-C07C569AA063}" destId="{398C0F37-E227-3647-A0DD-BB85844ECEA6}" srcOrd="4" destOrd="0" presId="urn:microsoft.com/office/officeart/2005/8/layout/radial5"/>
    <dgm:cxn modelId="{F861A50F-8476-2547-943C-F73C6D9FAC9C}" type="presParOf" srcId="{437C09BA-3E16-8C4E-A951-C07C569AA063}" destId="{71B47D7F-BE5C-D343-A119-5C7D1A5EEAD9}" srcOrd="5" destOrd="0" presId="urn:microsoft.com/office/officeart/2005/8/layout/radial5"/>
    <dgm:cxn modelId="{E13D5F23-C1DD-6F42-B433-22FC59D6CEC0}" type="presParOf" srcId="{71B47D7F-BE5C-D343-A119-5C7D1A5EEAD9}" destId="{76E12D4D-A629-AB4F-9E8D-9DA904F6D8F8}" srcOrd="0" destOrd="0" presId="urn:microsoft.com/office/officeart/2005/8/layout/radial5"/>
    <dgm:cxn modelId="{C744D89C-E3E5-1C44-89D5-951E49C2AB2D}" type="presParOf" srcId="{437C09BA-3E16-8C4E-A951-C07C569AA063}" destId="{762265D4-5F10-874D-900D-578E35413169}" srcOrd="6" destOrd="0" presId="urn:microsoft.com/office/officeart/2005/8/layout/radial5"/>
    <dgm:cxn modelId="{20536C5F-43FD-FD49-ABF8-ECD2196F406F}" type="presParOf" srcId="{437C09BA-3E16-8C4E-A951-C07C569AA063}" destId="{5756EFA9-7AFA-C54F-B515-6FB1B9F47F41}" srcOrd="7" destOrd="0" presId="urn:microsoft.com/office/officeart/2005/8/layout/radial5"/>
    <dgm:cxn modelId="{3F8FBC92-17F6-3D4D-9053-2F93D389D45E}" type="presParOf" srcId="{5756EFA9-7AFA-C54F-B515-6FB1B9F47F41}" destId="{0437BA9A-20A5-F34F-80AF-288AE79B5A2E}" srcOrd="0" destOrd="0" presId="urn:microsoft.com/office/officeart/2005/8/layout/radial5"/>
    <dgm:cxn modelId="{B316FDD1-5827-CA47-B03C-7E3B1F164E92}" type="presParOf" srcId="{437C09BA-3E16-8C4E-A951-C07C569AA063}" destId="{AA28F965-0CAE-A94F-9A0D-1B3091BFF1A6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91CDFA6-599C-8F49-83E4-52925D95E848}" type="doc">
      <dgm:prSet loTypeId="urn:microsoft.com/office/officeart/2005/8/layout/radial5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F77C678-9246-BE41-9A45-11D1243B71C9}">
      <dgm:prSet phldrT="[Text]"/>
      <dgm:spPr/>
      <dgm:t>
        <a:bodyPr/>
        <a:lstStyle/>
        <a:p>
          <a:r>
            <a:rPr lang="en-US" dirty="0"/>
            <a:t>Supply Chain</a:t>
          </a:r>
        </a:p>
      </dgm:t>
    </dgm:pt>
    <dgm:pt modelId="{7406BFD4-EA5D-4542-B5E5-415AC13C92B1}" type="parTrans" cxnId="{F4D00937-E876-404E-B1B4-0A2B72FF8FED}">
      <dgm:prSet/>
      <dgm:spPr/>
      <dgm:t>
        <a:bodyPr/>
        <a:lstStyle/>
        <a:p>
          <a:endParaRPr lang="en-US"/>
        </a:p>
      </dgm:t>
    </dgm:pt>
    <dgm:pt modelId="{AAE6ED41-D647-4945-9488-31EE06C054FA}" type="sibTrans" cxnId="{F4D00937-E876-404E-B1B4-0A2B72FF8FED}">
      <dgm:prSet/>
      <dgm:spPr/>
      <dgm:t>
        <a:bodyPr/>
        <a:lstStyle/>
        <a:p>
          <a:endParaRPr lang="en-US"/>
        </a:p>
      </dgm:t>
    </dgm:pt>
    <dgm:pt modelId="{65C71B81-3A17-D944-8900-D57058CE483C}">
      <dgm:prSet phldrT="[Text]" custT="1"/>
      <dgm:spPr>
        <a:solidFill>
          <a:schemeClr val="bg2"/>
        </a:solidFill>
      </dgm:spPr>
      <dgm:t>
        <a:bodyPr/>
        <a:lstStyle/>
        <a:p>
          <a:r>
            <a:rPr lang="en-US" sz="1400" baseline="0" dirty="0"/>
            <a:t>Labor</a:t>
          </a:r>
        </a:p>
      </dgm:t>
    </dgm:pt>
    <dgm:pt modelId="{DB119E79-98A6-6F4C-B599-B52B63A624D8}" type="parTrans" cxnId="{CB703C5F-94B7-2446-BCE9-E15985BC36B4}">
      <dgm:prSet/>
      <dgm:spPr/>
      <dgm:t>
        <a:bodyPr/>
        <a:lstStyle/>
        <a:p>
          <a:endParaRPr lang="en-US"/>
        </a:p>
      </dgm:t>
    </dgm:pt>
    <dgm:pt modelId="{41FF3FE6-CA72-9948-8B92-9C068B28A587}" type="sibTrans" cxnId="{CB703C5F-94B7-2446-BCE9-E15985BC36B4}">
      <dgm:prSet/>
      <dgm:spPr/>
      <dgm:t>
        <a:bodyPr/>
        <a:lstStyle/>
        <a:p>
          <a:endParaRPr lang="en-US"/>
        </a:p>
      </dgm:t>
    </dgm:pt>
    <dgm:pt modelId="{62AD5D1F-6F7B-A547-99DA-5DB16B36E9CA}">
      <dgm:prSet phldrT="[Text]" custT="1"/>
      <dgm:spPr/>
      <dgm:t>
        <a:bodyPr/>
        <a:lstStyle/>
        <a:p>
          <a:r>
            <a:rPr lang="en-US" sz="1400" baseline="0" dirty="0"/>
            <a:t>Materials</a:t>
          </a:r>
        </a:p>
      </dgm:t>
    </dgm:pt>
    <dgm:pt modelId="{EE3420D9-BC00-7D42-8FF7-A82300B5595F}" type="parTrans" cxnId="{83C55BC2-C905-3048-A2BA-CF8239DC6F16}">
      <dgm:prSet/>
      <dgm:spPr/>
      <dgm:t>
        <a:bodyPr/>
        <a:lstStyle/>
        <a:p>
          <a:endParaRPr lang="en-US"/>
        </a:p>
      </dgm:t>
    </dgm:pt>
    <dgm:pt modelId="{F4B500ED-9CBD-3A4F-B953-698C23533EF3}" type="sibTrans" cxnId="{83C55BC2-C905-3048-A2BA-CF8239DC6F16}">
      <dgm:prSet/>
      <dgm:spPr/>
      <dgm:t>
        <a:bodyPr/>
        <a:lstStyle/>
        <a:p>
          <a:endParaRPr lang="en-US"/>
        </a:p>
      </dgm:t>
    </dgm:pt>
    <dgm:pt modelId="{05691106-E103-184C-A0BA-7A8C542CD437}">
      <dgm:prSet phldrT="[Text]" custT="1"/>
      <dgm:spPr>
        <a:solidFill>
          <a:schemeClr val="bg2"/>
        </a:solidFill>
      </dgm:spPr>
      <dgm:t>
        <a:bodyPr/>
        <a:lstStyle/>
        <a:p>
          <a:r>
            <a:rPr lang="en-US" sz="1000" baseline="0" dirty="0"/>
            <a:t>Transportation</a:t>
          </a:r>
        </a:p>
      </dgm:t>
    </dgm:pt>
    <dgm:pt modelId="{93952453-08AF-E841-9A2A-70680E0E0834}" type="parTrans" cxnId="{F734031E-9CDB-5649-80B2-4184EE96B536}">
      <dgm:prSet/>
      <dgm:spPr/>
      <dgm:t>
        <a:bodyPr/>
        <a:lstStyle/>
        <a:p>
          <a:endParaRPr lang="en-US"/>
        </a:p>
      </dgm:t>
    </dgm:pt>
    <dgm:pt modelId="{23F6C1A3-6BBC-8246-BFDA-716F65251482}" type="sibTrans" cxnId="{F734031E-9CDB-5649-80B2-4184EE96B536}">
      <dgm:prSet/>
      <dgm:spPr/>
      <dgm:t>
        <a:bodyPr/>
        <a:lstStyle/>
        <a:p>
          <a:endParaRPr lang="en-US"/>
        </a:p>
      </dgm:t>
    </dgm:pt>
    <dgm:pt modelId="{297BB43D-E755-BD4F-93FF-134CB58D9526}">
      <dgm:prSet phldrT="[Text]"/>
      <dgm:spPr>
        <a:solidFill>
          <a:schemeClr val="bg2"/>
        </a:solidFill>
      </dgm:spPr>
      <dgm:t>
        <a:bodyPr/>
        <a:lstStyle/>
        <a:p>
          <a:r>
            <a:rPr lang="en-US" dirty="0"/>
            <a:t>Investments</a:t>
          </a:r>
        </a:p>
      </dgm:t>
    </dgm:pt>
    <dgm:pt modelId="{00EF8087-2B15-BB44-B9A2-9CCCEFACB8FA}" type="parTrans" cxnId="{A009FB5F-055F-9642-A79C-7FF16E70749B}">
      <dgm:prSet/>
      <dgm:spPr/>
      <dgm:t>
        <a:bodyPr/>
        <a:lstStyle/>
        <a:p>
          <a:endParaRPr lang="en-US"/>
        </a:p>
      </dgm:t>
    </dgm:pt>
    <dgm:pt modelId="{A8779444-71AE-3C49-ABB5-968C1E540243}" type="sibTrans" cxnId="{A009FB5F-055F-9642-A79C-7FF16E70749B}">
      <dgm:prSet/>
      <dgm:spPr/>
      <dgm:t>
        <a:bodyPr/>
        <a:lstStyle/>
        <a:p>
          <a:endParaRPr lang="en-US"/>
        </a:p>
      </dgm:t>
    </dgm:pt>
    <dgm:pt modelId="{437C09BA-3E16-8C4E-A951-C07C569AA063}" type="pres">
      <dgm:prSet presAssocID="{591CDFA6-599C-8F49-83E4-52925D95E848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B4BE3608-5731-9045-BB74-9BA95F196202}" type="pres">
      <dgm:prSet presAssocID="{7F77C678-9246-BE41-9A45-11D1243B71C9}" presName="centerShape" presStyleLbl="node0" presStyleIdx="0" presStyleCnt="1"/>
      <dgm:spPr/>
    </dgm:pt>
    <dgm:pt modelId="{DFCD39E5-E62B-F243-9F30-031F01959331}" type="pres">
      <dgm:prSet presAssocID="{DB119E79-98A6-6F4C-B599-B52B63A624D8}" presName="parTrans" presStyleLbl="sibTrans2D1" presStyleIdx="0" presStyleCnt="4"/>
      <dgm:spPr/>
    </dgm:pt>
    <dgm:pt modelId="{1121E291-B0A0-A54C-9CF1-E3AF83351C4B}" type="pres">
      <dgm:prSet presAssocID="{DB119E79-98A6-6F4C-B599-B52B63A624D8}" presName="connectorText" presStyleLbl="sibTrans2D1" presStyleIdx="0" presStyleCnt="4"/>
      <dgm:spPr/>
    </dgm:pt>
    <dgm:pt modelId="{CA140B09-9CF5-104A-9646-76BC8976FE34}" type="pres">
      <dgm:prSet presAssocID="{65C71B81-3A17-D944-8900-D57058CE483C}" presName="node" presStyleLbl="node1" presStyleIdx="0" presStyleCnt="4" custRadScaleRad="99008" custRadScaleInc="-4463">
        <dgm:presLayoutVars>
          <dgm:bulletEnabled val="1"/>
        </dgm:presLayoutVars>
      </dgm:prSet>
      <dgm:spPr/>
    </dgm:pt>
    <dgm:pt modelId="{1DD4573A-E309-BB41-B2EC-186C9C66229D}" type="pres">
      <dgm:prSet presAssocID="{EE3420D9-BC00-7D42-8FF7-A82300B5595F}" presName="parTrans" presStyleLbl="sibTrans2D1" presStyleIdx="1" presStyleCnt="4"/>
      <dgm:spPr/>
    </dgm:pt>
    <dgm:pt modelId="{48F9C9E9-FE47-F54E-8509-33DF6DD594F9}" type="pres">
      <dgm:prSet presAssocID="{EE3420D9-BC00-7D42-8FF7-A82300B5595F}" presName="connectorText" presStyleLbl="sibTrans2D1" presStyleIdx="1" presStyleCnt="4"/>
      <dgm:spPr/>
    </dgm:pt>
    <dgm:pt modelId="{398C0F37-E227-3647-A0DD-BB85844ECEA6}" type="pres">
      <dgm:prSet presAssocID="{62AD5D1F-6F7B-A547-99DA-5DB16B36E9CA}" presName="node" presStyleLbl="node1" presStyleIdx="1" presStyleCnt="4">
        <dgm:presLayoutVars>
          <dgm:bulletEnabled val="1"/>
        </dgm:presLayoutVars>
      </dgm:prSet>
      <dgm:spPr/>
    </dgm:pt>
    <dgm:pt modelId="{71B47D7F-BE5C-D343-A119-5C7D1A5EEAD9}" type="pres">
      <dgm:prSet presAssocID="{93952453-08AF-E841-9A2A-70680E0E0834}" presName="parTrans" presStyleLbl="sibTrans2D1" presStyleIdx="2" presStyleCnt="4"/>
      <dgm:spPr/>
    </dgm:pt>
    <dgm:pt modelId="{76E12D4D-A629-AB4F-9E8D-9DA904F6D8F8}" type="pres">
      <dgm:prSet presAssocID="{93952453-08AF-E841-9A2A-70680E0E0834}" presName="connectorText" presStyleLbl="sibTrans2D1" presStyleIdx="2" presStyleCnt="4"/>
      <dgm:spPr/>
    </dgm:pt>
    <dgm:pt modelId="{762265D4-5F10-874D-900D-578E35413169}" type="pres">
      <dgm:prSet presAssocID="{05691106-E103-184C-A0BA-7A8C542CD437}" presName="node" presStyleLbl="node1" presStyleIdx="2" presStyleCnt="4" custScaleX="101020" custScaleY="93669">
        <dgm:presLayoutVars>
          <dgm:bulletEnabled val="1"/>
        </dgm:presLayoutVars>
      </dgm:prSet>
      <dgm:spPr/>
    </dgm:pt>
    <dgm:pt modelId="{5756EFA9-7AFA-C54F-B515-6FB1B9F47F41}" type="pres">
      <dgm:prSet presAssocID="{00EF8087-2B15-BB44-B9A2-9CCCEFACB8FA}" presName="parTrans" presStyleLbl="sibTrans2D1" presStyleIdx="3" presStyleCnt="4"/>
      <dgm:spPr/>
    </dgm:pt>
    <dgm:pt modelId="{0437BA9A-20A5-F34F-80AF-288AE79B5A2E}" type="pres">
      <dgm:prSet presAssocID="{00EF8087-2B15-BB44-B9A2-9CCCEFACB8FA}" presName="connectorText" presStyleLbl="sibTrans2D1" presStyleIdx="3" presStyleCnt="4"/>
      <dgm:spPr/>
    </dgm:pt>
    <dgm:pt modelId="{AA28F965-0CAE-A94F-9A0D-1B3091BFF1A6}" type="pres">
      <dgm:prSet presAssocID="{297BB43D-E755-BD4F-93FF-134CB58D9526}" presName="node" presStyleLbl="node1" presStyleIdx="3" presStyleCnt="4">
        <dgm:presLayoutVars>
          <dgm:bulletEnabled val="1"/>
        </dgm:presLayoutVars>
      </dgm:prSet>
      <dgm:spPr/>
    </dgm:pt>
  </dgm:ptLst>
  <dgm:cxnLst>
    <dgm:cxn modelId="{B9F52906-A308-F245-80F7-23273D181807}" type="presOf" srcId="{591CDFA6-599C-8F49-83E4-52925D95E848}" destId="{437C09BA-3E16-8C4E-A951-C07C569AA063}" srcOrd="0" destOrd="0" presId="urn:microsoft.com/office/officeart/2005/8/layout/radial5"/>
    <dgm:cxn modelId="{F734031E-9CDB-5649-80B2-4184EE96B536}" srcId="{7F77C678-9246-BE41-9A45-11D1243B71C9}" destId="{05691106-E103-184C-A0BA-7A8C542CD437}" srcOrd="2" destOrd="0" parTransId="{93952453-08AF-E841-9A2A-70680E0E0834}" sibTransId="{23F6C1A3-6BBC-8246-BFDA-716F65251482}"/>
    <dgm:cxn modelId="{A4104E35-8565-244D-AD5A-663D845A34F6}" type="presOf" srcId="{05691106-E103-184C-A0BA-7A8C542CD437}" destId="{762265D4-5F10-874D-900D-578E35413169}" srcOrd="0" destOrd="0" presId="urn:microsoft.com/office/officeart/2005/8/layout/radial5"/>
    <dgm:cxn modelId="{F4D00937-E876-404E-B1B4-0A2B72FF8FED}" srcId="{591CDFA6-599C-8F49-83E4-52925D95E848}" destId="{7F77C678-9246-BE41-9A45-11D1243B71C9}" srcOrd="0" destOrd="0" parTransId="{7406BFD4-EA5D-4542-B5E5-415AC13C92B1}" sibTransId="{AAE6ED41-D647-4945-9488-31EE06C054FA}"/>
    <dgm:cxn modelId="{2A18AE40-6BA1-3340-ACE4-850B975E7E96}" type="presOf" srcId="{EE3420D9-BC00-7D42-8FF7-A82300B5595F}" destId="{48F9C9E9-FE47-F54E-8509-33DF6DD594F9}" srcOrd="1" destOrd="0" presId="urn:microsoft.com/office/officeart/2005/8/layout/radial5"/>
    <dgm:cxn modelId="{CB703C5F-94B7-2446-BCE9-E15985BC36B4}" srcId="{7F77C678-9246-BE41-9A45-11D1243B71C9}" destId="{65C71B81-3A17-D944-8900-D57058CE483C}" srcOrd="0" destOrd="0" parTransId="{DB119E79-98A6-6F4C-B599-B52B63A624D8}" sibTransId="{41FF3FE6-CA72-9948-8B92-9C068B28A587}"/>
    <dgm:cxn modelId="{A009FB5F-055F-9642-A79C-7FF16E70749B}" srcId="{7F77C678-9246-BE41-9A45-11D1243B71C9}" destId="{297BB43D-E755-BD4F-93FF-134CB58D9526}" srcOrd="3" destOrd="0" parTransId="{00EF8087-2B15-BB44-B9A2-9CCCEFACB8FA}" sibTransId="{A8779444-71AE-3C49-ABB5-968C1E540243}"/>
    <dgm:cxn modelId="{CE298A48-AAE2-8549-8DEE-3B8C5A54F97A}" type="presOf" srcId="{DB119E79-98A6-6F4C-B599-B52B63A624D8}" destId="{DFCD39E5-E62B-F243-9F30-031F01959331}" srcOrd="0" destOrd="0" presId="urn:microsoft.com/office/officeart/2005/8/layout/radial5"/>
    <dgm:cxn modelId="{41CCA14B-8B28-AB4D-8EE0-74A7E3993842}" type="presOf" srcId="{00EF8087-2B15-BB44-B9A2-9CCCEFACB8FA}" destId="{0437BA9A-20A5-F34F-80AF-288AE79B5A2E}" srcOrd="1" destOrd="0" presId="urn:microsoft.com/office/officeart/2005/8/layout/radial5"/>
    <dgm:cxn modelId="{799C0476-16F5-8C47-A9E3-F4D31481A983}" type="presOf" srcId="{65C71B81-3A17-D944-8900-D57058CE483C}" destId="{CA140B09-9CF5-104A-9646-76BC8976FE34}" srcOrd="0" destOrd="0" presId="urn:microsoft.com/office/officeart/2005/8/layout/radial5"/>
    <dgm:cxn modelId="{E7102B81-FFD4-B244-A7B0-E9066B30901C}" type="presOf" srcId="{297BB43D-E755-BD4F-93FF-134CB58D9526}" destId="{AA28F965-0CAE-A94F-9A0D-1B3091BFF1A6}" srcOrd="0" destOrd="0" presId="urn:microsoft.com/office/officeart/2005/8/layout/radial5"/>
    <dgm:cxn modelId="{32876391-E943-3444-9659-935DD722FCF8}" type="presOf" srcId="{93952453-08AF-E841-9A2A-70680E0E0834}" destId="{76E12D4D-A629-AB4F-9E8D-9DA904F6D8F8}" srcOrd="1" destOrd="0" presId="urn:microsoft.com/office/officeart/2005/8/layout/radial5"/>
    <dgm:cxn modelId="{30BC6891-0345-F749-A45E-783600BBE71B}" type="presOf" srcId="{00EF8087-2B15-BB44-B9A2-9CCCEFACB8FA}" destId="{5756EFA9-7AFA-C54F-B515-6FB1B9F47F41}" srcOrd="0" destOrd="0" presId="urn:microsoft.com/office/officeart/2005/8/layout/radial5"/>
    <dgm:cxn modelId="{3B1BBABF-41B3-2B47-9EB7-1164A465722E}" type="presOf" srcId="{EE3420D9-BC00-7D42-8FF7-A82300B5595F}" destId="{1DD4573A-E309-BB41-B2EC-186C9C66229D}" srcOrd="0" destOrd="0" presId="urn:microsoft.com/office/officeart/2005/8/layout/radial5"/>
    <dgm:cxn modelId="{83C55BC2-C905-3048-A2BA-CF8239DC6F16}" srcId="{7F77C678-9246-BE41-9A45-11D1243B71C9}" destId="{62AD5D1F-6F7B-A547-99DA-5DB16B36E9CA}" srcOrd="1" destOrd="0" parTransId="{EE3420D9-BC00-7D42-8FF7-A82300B5595F}" sibTransId="{F4B500ED-9CBD-3A4F-B953-698C23533EF3}"/>
    <dgm:cxn modelId="{1556E3CD-64ED-A244-AE7C-B28C8DCEFCB6}" type="presOf" srcId="{62AD5D1F-6F7B-A547-99DA-5DB16B36E9CA}" destId="{398C0F37-E227-3647-A0DD-BB85844ECEA6}" srcOrd="0" destOrd="0" presId="urn:microsoft.com/office/officeart/2005/8/layout/radial5"/>
    <dgm:cxn modelId="{F8263ED0-9853-AC44-9EA4-9EBE7251A7D5}" type="presOf" srcId="{DB119E79-98A6-6F4C-B599-B52B63A624D8}" destId="{1121E291-B0A0-A54C-9CF1-E3AF83351C4B}" srcOrd="1" destOrd="0" presId="urn:microsoft.com/office/officeart/2005/8/layout/radial5"/>
    <dgm:cxn modelId="{3C8413D7-C536-0D46-A57D-3749B3ADC5A4}" type="presOf" srcId="{7F77C678-9246-BE41-9A45-11D1243B71C9}" destId="{B4BE3608-5731-9045-BB74-9BA95F196202}" srcOrd="0" destOrd="0" presId="urn:microsoft.com/office/officeart/2005/8/layout/radial5"/>
    <dgm:cxn modelId="{3AE907F4-F93D-9047-BA34-528DAA3E9EB5}" type="presOf" srcId="{93952453-08AF-E841-9A2A-70680E0E0834}" destId="{71B47D7F-BE5C-D343-A119-5C7D1A5EEAD9}" srcOrd="0" destOrd="0" presId="urn:microsoft.com/office/officeart/2005/8/layout/radial5"/>
    <dgm:cxn modelId="{A150F609-BD19-6143-8BF9-270103EF0C00}" type="presParOf" srcId="{437C09BA-3E16-8C4E-A951-C07C569AA063}" destId="{B4BE3608-5731-9045-BB74-9BA95F196202}" srcOrd="0" destOrd="0" presId="urn:microsoft.com/office/officeart/2005/8/layout/radial5"/>
    <dgm:cxn modelId="{DCF2BC3F-C9A7-8A43-BCC3-C85B3448522D}" type="presParOf" srcId="{437C09BA-3E16-8C4E-A951-C07C569AA063}" destId="{DFCD39E5-E62B-F243-9F30-031F01959331}" srcOrd="1" destOrd="0" presId="urn:microsoft.com/office/officeart/2005/8/layout/radial5"/>
    <dgm:cxn modelId="{4A6DC783-79C0-8A4B-8766-6F66A5A6185B}" type="presParOf" srcId="{DFCD39E5-E62B-F243-9F30-031F01959331}" destId="{1121E291-B0A0-A54C-9CF1-E3AF83351C4B}" srcOrd="0" destOrd="0" presId="urn:microsoft.com/office/officeart/2005/8/layout/radial5"/>
    <dgm:cxn modelId="{80964DD3-C64F-9245-9496-CB35950F7F4F}" type="presParOf" srcId="{437C09BA-3E16-8C4E-A951-C07C569AA063}" destId="{CA140B09-9CF5-104A-9646-76BC8976FE34}" srcOrd="2" destOrd="0" presId="urn:microsoft.com/office/officeart/2005/8/layout/radial5"/>
    <dgm:cxn modelId="{F4AA889B-B361-7844-8312-F0269765D2F1}" type="presParOf" srcId="{437C09BA-3E16-8C4E-A951-C07C569AA063}" destId="{1DD4573A-E309-BB41-B2EC-186C9C66229D}" srcOrd="3" destOrd="0" presId="urn:microsoft.com/office/officeart/2005/8/layout/radial5"/>
    <dgm:cxn modelId="{50C35BC4-150A-B840-AF25-6AED2A289250}" type="presParOf" srcId="{1DD4573A-E309-BB41-B2EC-186C9C66229D}" destId="{48F9C9E9-FE47-F54E-8509-33DF6DD594F9}" srcOrd="0" destOrd="0" presId="urn:microsoft.com/office/officeart/2005/8/layout/radial5"/>
    <dgm:cxn modelId="{A201F176-8A8F-7A4A-8023-AA8EFD66F8B3}" type="presParOf" srcId="{437C09BA-3E16-8C4E-A951-C07C569AA063}" destId="{398C0F37-E227-3647-A0DD-BB85844ECEA6}" srcOrd="4" destOrd="0" presId="urn:microsoft.com/office/officeart/2005/8/layout/radial5"/>
    <dgm:cxn modelId="{F861A50F-8476-2547-943C-F73C6D9FAC9C}" type="presParOf" srcId="{437C09BA-3E16-8C4E-A951-C07C569AA063}" destId="{71B47D7F-BE5C-D343-A119-5C7D1A5EEAD9}" srcOrd="5" destOrd="0" presId="urn:microsoft.com/office/officeart/2005/8/layout/radial5"/>
    <dgm:cxn modelId="{E13D5F23-C1DD-6F42-B433-22FC59D6CEC0}" type="presParOf" srcId="{71B47D7F-BE5C-D343-A119-5C7D1A5EEAD9}" destId="{76E12D4D-A629-AB4F-9E8D-9DA904F6D8F8}" srcOrd="0" destOrd="0" presId="urn:microsoft.com/office/officeart/2005/8/layout/radial5"/>
    <dgm:cxn modelId="{C744D89C-E3E5-1C44-89D5-951E49C2AB2D}" type="presParOf" srcId="{437C09BA-3E16-8C4E-A951-C07C569AA063}" destId="{762265D4-5F10-874D-900D-578E35413169}" srcOrd="6" destOrd="0" presId="urn:microsoft.com/office/officeart/2005/8/layout/radial5"/>
    <dgm:cxn modelId="{20536C5F-43FD-FD49-ABF8-ECD2196F406F}" type="presParOf" srcId="{437C09BA-3E16-8C4E-A951-C07C569AA063}" destId="{5756EFA9-7AFA-C54F-B515-6FB1B9F47F41}" srcOrd="7" destOrd="0" presId="urn:microsoft.com/office/officeart/2005/8/layout/radial5"/>
    <dgm:cxn modelId="{3F8FBC92-17F6-3D4D-9053-2F93D389D45E}" type="presParOf" srcId="{5756EFA9-7AFA-C54F-B515-6FB1B9F47F41}" destId="{0437BA9A-20A5-F34F-80AF-288AE79B5A2E}" srcOrd="0" destOrd="0" presId="urn:microsoft.com/office/officeart/2005/8/layout/radial5"/>
    <dgm:cxn modelId="{B316FDD1-5827-CA47-B03C-7E3B1F164E92}" type="presParOf" srcId="{437C09BA-3E16-8C4E-A951-C07C569AA063}" destId="{AA28F965-0CAE-A94F-9A0D-1B3091BFF1A6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91CDFA6-599C-8F49-83E4-52925D95E848}" type="doc">
      <dgm:prSet loTypeId="urn:microsoft.com/office/officeart/2005/8/layout/radial5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F77C678-9246-BE41-9A45-11D1243B71C9}">
      <dgm:prSet phldrT="[Text]"/>
      <dgm:spPr/>
      <dgm:t>
        <a:bodyPr/>
        <a:lstStyle/>
        <a:p>
          <a:r>
            <a:rPr lang="en-US" dirty="0"/>
            <a:t>Supply Chain</a:t>
          </a:r>
        </a:p>
      </dgm:t>
    </dgm:pt>
    <dgm:pt modelId="{7406BFD4-EA5D-4542-B5E5-415AC13C92B1}" type="parTrans" cxnId="{F4D00937-E876-404E-B1B4-0A2B72FF8FED}">
      <dgm:prSet/>
      <dgm:spPr/>
      <dgm:t>
        <a:bodyPr/>
        <a:lstStyle/>
        <a:p>
          <a:endParaRPr lang="en-US"/>
        </a:p>
      </dgm:t>
    </dgm:pt>
    <dgm:pt modelId="{AAE6ED41-D647-4945-9488-31EE06C054FA}" type="sibTrans" cxnId="{F4D00937-E876-404E-B1B4-0A2B72FF8FED}">
      <dgm:prSet/>
      <dgm:spPr/>
      <dgm:t>
        <a:bodyPr/>
        <a:lstStyle/>
        <a:p>
          <a:endParaRPr lang="en-US"/>
        </a:p>
      </dgm:t>
    </dgm:pt>
    <dgm:pt modelId="{65C71B81-3A17-D944-8900-D57058CE483C}">
      <dgm:prSet phldrT="[Text]" custT="1"/>
      <dgm:spPr>
        <a:solidFill>
          <a:schemeClr val="bg2"/>
        </a:solidFill>
      </dgm:spPr>
      <dgm:t>
        <a:bodyPr/>
        <a:lstStyle/>
        <a:p>
          <a:r>
            <a:rPr lang="en-US" sz="1400" baseline="0" dirty="0"/>
            <a:t>Labor</a:t>
          </a:r>
        </a:p>
      </dgm:t>
    </dgm:pt>
    <dgm:pt modelId="{DB119E79-98A6-6F4C-B599-B52B63A624D8}" type="parTrans" cxnId="{CB703C5F-94B7-2446-BCE9-E15985BC36B4}">
      <dgm:prSet/>
      <dgm:spPr/>
      <dgm:t>
        <a:bodyPr/>
        <a:lstStyle/>
        <a:p>
          <a:endParaRPr lang="en-US"/>
        </a:p>
      </dgm:t>
    </dgm:pt>
    <dgm:pt modelId="{41FF3FE6-CA72-9948-8B92-9C068B28A587}" type="sibTrans" cxnId="{CB703C5F-94B7-2446-BCE9-E15985BC36B4}">
      <dgm:prSet/>
      <dgm:spPr/>
      <dgm:t>
        <a:bodyPr/>
        <a:lstStyle/>
        <a:p>
          <a:endParaRPr lang="en-US"/>
        </a:p>
      </dgm:t>
    </dgm:pt>
    <dgm:pt modelId="{62AD5D1F-6F7B-A547-99DA-5DB16B36E9CA}">
      <dgm:prSet phldrT="[Text]" custT="1"/>
      <dgm:spPr>
        <a:solidFill>
          <a:schemeClr val="bg2"/>
        </a:solidFill>
      </dgm:spPr>
      <dgm:t>
        <a:bodyPr/>
        <a:lstStyle/>
        <a:p>
          <a:r>
            <a:rPr lang="en-US" sz="1400" baseline="0" dirty="0"/>
            <a:t>Materials</a:t>
          </a:r>
        </a:p>
      </dgm:t>
    </dgm:pt>
    <dgm:pt modelId="{EE3420D9-BC00-7D42-8FF7-A82300B5595F}" type="parTrans" cxnId="{83C55BC2-C905-3048-A2BA-CF8239DC6F16}">
      <dgm:prSet/>
      <dgm:spPr/>
      <dgm:t>
        <a:bodyPr/>
        <a:lstStyle/>
        <a:p>
          <a:endParaRPr lang="en-US"/>
        </a:p>
      </dgm:t>
    </dgm:pt>
    <dgm:pt modelId="{F4B500ED-9CBD-3A4F-B953-698C23533EF3}" type="sibTrans" cxnId="{83C55BC2-C905-3048-A2BA-CF8239DC6F16}">
      <dgm:prSet/>
      <dgm:spPr/>
      <dgm:t>
        <a:bodyPr/>
        <a:lstStyle/>
        <a:p>
          <a:endParaRPr lang="en-US"/>
        </a:p>
      </dgm:t>
    </dgm:pt>
    <dgm:pt modelId="{05691106-E103-184C-A0BA-7A8C542CD437}">
      <dgm:prSet phldrT="[Text]" custT="1"/>
      <dgm:spPr/>
      <dgm:t>
        <a:bodyPr/>
        <a:lstStyle/>
        <a:p>
          <a:r>
            <a:rPr lang="en-US" sz="1000" baseline="0" dirty="0"/>
            <a:t>Transportation</a:t>
          </a:r>
        </a:p>
      </dgm:t>
    </dgm:pt>
    <dgm:pt modelId="{93952453-08AF-E841-9A2A-70680E0E0834}" type="parTrans" cxnId="{F734031E-9CDB-5649-80B2-4184EE96B536}">
      <dgm:prSet/>
      <dgm:spPr/>
      <dgm:t>
        <a:bodyPr/>
        <a:lstStyle/>
        <a:p>
          <a:endParaRPr lang="en-US"/>
        </a:p>
      </dgm:t>
    </dgm:pt>
    <dgm:pt modelId="{23F6C1A3-6BBC-8246-BFDA-716F65251482}" type="sibTrans" cxnId="{F734031E-9CDB-5649-80B2-4184EE96B536}">
      <dgm:prSet/>
      <dgm:spPr/>
      <dgm:t>
        <a:bodyPr/>
        <a:lstStyle/>
        <a:p>
          <a:endParaRPr lang="en-US"/>
        </a:p>
      </dgm:t>
    </dgm:pt>
    <dgm:pt modelId="{297BB43D-E755-BD4F-93FF-134CB58D9526}">
      <dgm:prSet phldrT="[Text]"/>
      <dgm:spPr>
        <a:solidFill>
          <a:schemeClr val="bg2"/>
        </a:solidFill>
      </dgm:spPr>
      <dgm:t>
        <a:bodyPr/>
        <a:lstStyle/>
        <a:p>
          <a:r>
            <a:rPr lang="en-US" dirty="0"/>
            <a:t>Investments</a:t>
          </a:r>
        </a:p>
      </dgm:t>
    </dgm:pt>
    <dgm:pt modelId="{00EF8087-2B15-BB44-B9A2-9CCCEFACB8FA}" type="parTrans" cxnId="{A009FB5F-055F-9642-A79C-7FF16E70749B}">
      <dgm:prSet/>
      <dgm:spPr/>
      <dgm:t>
        <a:bodyPr/>
        <a:lstStyle/>
        <a:p>
          <a:endParaRPr lang="en-US"/>
        </a:p>
      </dgm:t>
    </dgm:pt>
    <dgm:pt modelId="{A8779444-71AE-3C49-ABB5-968C1E540243}" type="sibTrans" cxnId="{A009FB5F-055F-9642-A79C-7FF16E70749B}">
      <dgm:prSet/>
      <dgm:spPr/>
      <dgm:t>
        <a:bodyPr/>
        <a:lstStyle/>
        <a:p>
          <a:endParaRPr lang="en-US"/>
        </a:p>
      </dgm:t>
    </dgm:pt>
    <dgm:pt modelId="{437C09BA-3E16-8C4E-A951-C07C569AA063}" type="pres">
      <dgm:prSet presAssocID="{591CDFA6-599C-8F49-83E4-52925D95E848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B4BE3608-5731-9045-BB74-9BA95F196202}" type="pres">
      <dgm:prSet presAssocID="{7F77C678-9246-BE41-9A45-11D1243B71C9}" presName="centerShape" presStyleLbl="node0" presStyleIdx="0" presStyleCnt="1"/>
      <dgm:spPr/>
    </dgm:pt>
    <dgm:pt modelId="{DFCD39E5-E62B-F243-9F30-031F01959331}" type="pres">
      <dgm:prSet presAssocID="{DB119E79-98A6-6F4C-B599-B52B63A624D8}" presName="parTrans" presStyleLbl="sibTrans2D1" presStyleIdx="0" presStyleCnt="4"/>
      <dgm:spPr/>
    </dgm:pt>
    <dgm:pt modelId="{1121E291-B0A0-A54C-9CF1-E3AF83351C4B}" type="pres">
      <dgm:prSet presAssocID="{DB119E79-98A6-6F4C-B599-B52B63A624D8}" presName="connectorText" presStyleLbl="sibTrans2D1" presStyleIdx="0" presStyleCnt="4"/>
      <dgm:spPr/>
    </dgm:pt>
    <dgm:pt modelId="{CA140B09-9CF5-104A-9646-76BC8976FE34}" type="pres">
      <dgm:prSet presAssocID="{65C71B81-3A17-D944-8900-D57058CE483C}" presName="node" presStyleLbl="node1" presStyleIdx="0" presStyleCnt="4" custRadScaleRad="99008" custRadScaleInc="-4463">
        <dgm:presLayoutVars>
          <dgm:bulletEnabled val="1"/>
        </dgm:presLayoutVars>
      </dgm:prSet>
      <dgm:spPr/>
    </dgm:pt>
    <dgm:pt modelId="{1DD4573A-E309-BB41-B2EC-186C9C66229D}" type="pres">
      <dgm:prSet presAssocID="{EE3420D9-BC00-7D42-8FF7-A82300B5595F}" presName="parTrans" presStyleLbl="sibTrans2D1" presStyleIdx="1" presStyleCnt="4"/>
      <dgm:spPr/>
    </dgm:pt>
    <dgm:pt modelId="{48F9C9E9-FE47-F54E-8509-33DF6DD594F9}" type="pres">
      <dgm:prSet presAssocID="{EE3420D9-BC00-7D42-8FF7-A82300B5595F}" presName="connectorText" presStyleLbl="sibTrans2D1" presStyleIdx="1" presStyleCnt="4"/>
      <dgm:spPr/>
    </dgm:pt>
    <dgm:pt modelId="{398C0F37-E227-3647-A0DD-BB85844ECEA6}" type="pres">
      <dgm:prSet presAssocID="{62AD5D1F-6F7B-A547-99DA-5DB16B36E9CA}" presName="node" presStyleLbl="node1" presStyleIdx="1" presStyleCnt="4">
        <dgm:presLayoutVars>
          <dgm:bulletEnabled val="1"/>
        </dgm:presLayoutVars>
      </dgm:prSet>
      <dgm:spPr/>
    </dgm:pt>
    <dgm:pt modelId="{71B47D7F-BE5C-D343-A119-5C7D1A5EEAD9}" type="pres">
      <dgm:prSet presAssocID="{93952453-08AF-E841-9A2A-70680E0E0834}" presName="parTrans" presStyleLbl="sibTrans2D1" presStyleIdx="2" presStyleCnt="4"/>
      <dgm:spPr/>
    </dgm:pt>
    <dgm:pt modelId="{76E12D4D-A629-AB4F-9E8D-9DA904F6D8F8}" type="pres">
      <dgm:prSet presAssocID="{93952453-08AF-E841-9A2A-70680E0E0834}" presName="connectorText" presStyleLbl="sibTrans2D1" presStyleIdx="2" presStyleCnt="4"/>
      <dgm:spPr/>
    </dgm:pt>
    <dgm:pt modelId="{762265D4-5F10-874D-900D-578E35413169}" type="pres">
      <dgm:prSet presAssocID="{05691106-E103-184C-A0BA-7A8C542CD437}" presName="node" presStyleLbl="node1" presStyleIdx="2" presStyleCnt="4" custScaleX="101020" custScaleY="93669">
        <dgm:presLayoutVars>
          <dgm:bulletEnabled val="1"/>
        </dgm:presLayoutVars>
      </dgm:prSet>
      <dgm:spPr/>
    </dgm:pt>
    <dgm:pt modelId="{5756EFA9-7AFA-C54F-B515-6FB1B9F47F41}" type="pres">
      <dgm:prSet presAssocID="{00EF8087-2B15-BB44-B9A2-9CCCEFACB8FA}" presName="parTrans" presStyleLbl="sibTrans2D1" presStyleIdx="3" presStyleCnt="4"/>
      <dgm:spPr/>
    </dgm:pt>
    <dgm:pt modelId="{0437BA9A-20A5-F34F-80AF-288AE79B5A2E}" type="pres">
      <dgm:prSet presAssocID="{00EF8087-2B15-BB44-B9A2-9CCCEFACB8FA}" presName="connectorText" presStyleLbl="sibTrans2D1" presStyleIdx="3" presStyleCnt="4"/>
      <dgm:spPr/>
    </dgm:pt>
    <dgm:pt modelId="{AA28F965-0CAE-A94F-9A0D-1B3091BFF1A6}" type="pres">
      <dgm:prSet presAssocID="{297BB43D-E755-BD4F-93FF-134CB58D9526}" presName="node" presStyleLbl="node1" presStyleIdx="3" presStyleCnt="4">
        <dgm:presLayoutVars>
          <dgm:bulletEnabled val="1"/>
        </dgm:presLayoutVars>
      </dgm:prSet>
      <dgm:spPr/>
    </dgm:pt>
  </dgm:ptLst>
  <dgm:cxnLst>
    <dgm:cxn modelId="{B9F52906-A308-F245-80F7-23273D181807}" type="presOf" srcId="{591CDFA6-599C-8F49-83E4-52925D95E848}" destId="{437C09BA-3E16-8C4E-A951-C07C569AA063}" srcOrd="0" destOrd="0" presId="urn:microsoft.com/office/officeart/2005/8/layout/radial5"/>
    <dgm:cxn modelId="{F734031E-9CDB-5649-80B2-4184EE96B536}" srcId="{7F77C678-9246-BE41-9A45-11D1243B71C9}" destId="{05691106-E103-184C-A0BA-7A8C542CD437}" srcOrd="2" destOrd="0" parTransId="{93952453-08AF-E841-9A2A-70680E0E0834}" sibTransId="{23F6C1A3-6BBC-8246-BFDA-716F65251482}"/>
    <dgm:cxn modelId="{A4104E35-8565-244D-AD5A-663D845A34F6}" type="presOf" srcId="{05691106-E103-184C-A0BA-7A8C542CD437}" destId="{762265D4-5F10-874D-900D-578E35413169}" srcOrd="0" destOrd="0" presId="urn:microsoft.com/office/officeart/2005/8/layout/radial5"/>
    <dgm:cxn modelId="{F4D00937-E876-404E-B1B4-0A2B72FF8FED}" srcId="{591CDFA6-599C-8F49-83E4-52925D95E848}" destId="{7F77C678-9246-BE41-9A45-11D1243B71C9}" srcOrd="0" destOrd="0" parTransId="{7406BFD4-EA5D-4542-B5E5-415AC13C92B1}" sibTransId="{AAE6ED41-D647-4945-9488-31EE06C054FA}"/>
    <dgm:cxn modelId="{2A18AE40-6BA1-3340-ACE4-850B975E7E96}" type="presOf" srcId="{EE3420D9-BC00-7D42-8FF7-A82300B5595F}" destId="{48F9C9E9-FE47-F54E-8509-33DF6DD594F9}" srcOrd="1" destOrd="0" presId="urn:microsoft.com/office/officeart/2005/8/layout/radial5"/>
    <dgm:cxn modelId="{CB703C5F-94B7-2446-BCE9-E15985BC36B4}" srcId="{7F77C678-9246-BE41-9A45-11D1243B71C9}" destId="{65C71B81-3A17-D944-8900-D57058CE483C}" srcOrd="0" destOrd="0" parTransId="{DB119E79-98A6-6F4C-B599-B52B63A624D8}" sibTransId="{41FF3FE6-CA72-9948-8B92-9C068B28A587}"/>
    <dgm:cxn modelId="{A009FB5F-055F-9642-A79C-7FF16E70749B}" srcId="{7F77C678-9246-BE41-9A45-11D1243B71C9}" destId="{297BB43D-E755-BD4F-93FF-134CB58D9526}" srcOrd="3" destOrd="0" parTransId="{00EF8087-2B15-BB44-B9A2-9CCCEFACB8FA}" sibTransId="{A8779444-71AE-3C49-ABB5-968C1E540243}"/>
    <dgm:cxn modelId="{CE298A48-AAE2-8549-8DEE-3B8C5A54F97A}" type="presOf" srcId="{DB119E79-98A6-6F4C-B599-B52B63A624D8}" destId="{DFCD39E5-E62B-F243-9F30-031F01959331}" srcOrd="0" destOrd="0" presId="urn:microsoft.com/office/officeart/2005/8/layout/radial5"/>
    <dgm:cxn modelId="{41CCA14B-8B28-AB4D-8EE0-74A7E3993842}" type="presOf" srcId="{00EF8087-2B15-BB44-B9A2-9CCCEFACB8FA}" destId="{0437BA9A-20A5-F34F-80AF-288AE79B5A2E}" srcOrd="1" destOrd="0" presId="urn:microsoft.com/office/officeart/2005/8/layout/radial5"/>
    <dgm:cxn modelId="{799C0476-16F5-8C47-A9E3-F4D31481A983}" type="presOf" srcId="{65C71B81-3A17-D944-8900-D57058CE483C}" destId="{CA140B09-9CF5-104A-9646-76BC8976FE34}" srcOrd="0" destOrd="0" presId="urn:microsoft.com/office/officeart/2005/8/layout/radial5"/>
    <dgm:cxn modelId="{E7102B81-FFD4-B244-A7B0-E9066B30901C}" type="presOf" srcId="{297BB43D-E755-BD4F-93FF-134CB58D9526}" destId="{AA28F965-0CAE-A94F-9A0D-1B3091BFF1A6}" srcOrd="0" destOrd="0" presId="urn:microsoft.com/office/officeart/2005/8/layout/radial5"/>
    <dgm:cxn modelId="{32876391-E943-3444-9659-935DD722FCF8}" type="presOf" srcId="{93952453-08AF-E841-9A2A-70680E0E0834}" destId="{76E12D4D-A629-AB4F-9E8D-9DA904F6D8F8}" srcOrd="1" destOrd="0" presId="urn:microsoft.com/office/officeart/2005/8/layout/radial5"/>
    <dgm:cxn modelId="{30BC6891-0345-F749-A45E-783600BBE71B}" type="presOf" srcId="{00EF8087-2B15-BB44-B9A2-9CCCEFACB8FA}" destId="{5756EFA9-7AFA-C54F-B515-6FB1B9F47F41}" srcOrd="0" destOrd="0" presId="urn:microsoft.com/office/officeart/2005/8/layout/radial5"/>
    <dgm:cxn modelId="{3B1BBABF-41B3-2B47-9EB7-1164A465722E}" type="presOf" srcId="{EE3420D9-BC00-7D42-8FF7-A82300B5595F}" destId="{1DD4573A-E309-BB41-B2EC-186C9C66229D}" srcOrd="0" destOrd="0" presId="urn:microsoft.com/office/officeart/2005/8/layout/radial5"/>
    <dgm:cxn modelId="{83C55BC2-C905-3048-A2BA-CF8239DC6F16}" srcId="{7F77C678-9246-BE41-9A45-11D1243B71C9}" destId="{62AD5D1F-6F7B-A547-99DA-5DB16B36E9CA}" srcOrd="1" destOrd="0" parTransId="{EE3420D9-BC00-7D42-8FF7-A82300B5595F}" sibTransId="{F4B500ED-9CBD-3A4F-B953-698C23533EF3}"/>
    <dgm:cxn modelId="{1556E3CD-64ED-A244-AE7C-B28C8DCEFCB6}" type="presOf" srcId="{62AD5D1F-6F7B-A547-99DA-5DB16B36E9CA}" destId="{398C0F37-E227-3647-A0DD-BB85844ECEA6}" srcOrd="0" destOrd="0" presId="urn:microsoft.com/office/officeart/2005/8/layout/radial5"/>
    <dgm:cxn modelId="{F8263ED0-9853-AC44-9EA4-9EBE7251A7D5}" type="presOf" srcId="{DB119E79-98A6-6F4C-B599-B52B63A624D8}" destId="{1121E291-B0A0-A54C-9CF1-E3AF83351C4B}" srcOrd="1" destOrd="0" presId="urn:microsoft.com/office/officeart/2005/8/layout/radial5"/>
    <dgm:cxn modelId="{3C8413D7-C536-0D46-A57D-3749B3ADC5A4}" type="presOf" srcId="{7F77C678-9246-BE41-9A45-11D1243B71C9}" destId="{B4BE3608-5731-9045-BB74-9BA95F196202}" srcOrd="0" destOrd="0" presId="urn:microsoft.com/office/officeart/2005/8/layout/radial5"/>
    <dgm:cxn modelId="{3AE907F4-F93D-9047-BA34-528DAA3E9EB5}" type="presOf" srcId="{93952453-08AF-E841-9A2A-70680E0E0834}" destId="{71B47D7F-BE5C-D343-A119-5C7D1A5EEAD9}" srcOrd="0" destOrd="0" presId="urn:microsoft.com/office/officeart/2005/8/layout/radial5"/>
    <dgm:cxn modelId="{A150F609-BD19-6143-8BF9-270103EF0C00}" type="presParOf" srcId="{437C09BA-3E16-8C4E-A951-C07C569AA063}" destId="{B4BE3608-5731-9045-BB74-9BA95F196202}" srcOrd="0" destOrd="0" presId="urn:microsoft.com/office/officeart/2005/8/layout/radial5"/>
    <dgm:cxn modelId="{DCF2BC3F-C9A7-8A43-BCC3-C85B3448522D}" type="presParOf" srcId="{437C09BA-3E16-8C4E-A951-C07C569AA063}" destId="{DFCD39E5-E62B-F243-9F30-031F01959331}" srcOrd="1" destOrd="0" presId="urn:microsoft.com/office/officeart/2005/8/layout/radial5"/>
    <dgm:cxn modelId="{4A6DC783-79C0-8A4B-8766-6F66A5A6185B}" type="presParOf" srcId="{DFCD39E5-E62B-F243-9F30-031F01959331}" destId="{1121E291-B0A0-A54C-9CF1-E3AF83351C4B}" srcOrd="0" destOrd="0" presId="urn:microsoft.com/office/officeart/2005/8/layout/radial5"/>
    <dgm:cxn modelId="{80964DD3-C64F-9245-9496-CB35950F7F4F}" type="presParOf" srcId="{437C09BA-3E16-8C4E-A951-C07C569AA063}" destId="{CA140B09-9CF5-104A-9646-76BC8976FE34}" srcOrd="2" destOrd="0" presId="urn:microsoft.com/office/officeart/2005/8/layout/radial5"/>
    <dgm:cxn modelId="{F4AA889B-B361-7844-8312-F0269765D2F1}" type="presParOf" srcId="{437C09BA-3E16-8C4E-A951-C07C569AA063}" destId="{1DD4573A-E309-BB41-B2EC-186C9C66229D}" srcOrd="3" destOrd="0" presId="urn:microsoft.com/office/officeart/2005/8/layout/radial5"/>
    <dgm:cxn modelId="{50C35BC4-150A-B840-AF25-6AED2A289250}" type="presParOf" srcId="{1DD4573A-E309-BB41-B2EC-186C9C66229D}" destId="{48F9C9E9-FE47-F54E-8509-33DF6DD594F9}" srcOrd="0" destOrd="0" presId="urn:microsoft.com/office/officeart/2005/8/layout/radial5"/>
    <dgm:cxn modelId="{A201F176-8A8F-7A4A-8023-AA8EFD66F8B3}" type="presParOf" srcId="{437C09BA-3E16-8C4E-A951-C07C569AA063}" destId="{398C0F37-E227-3647-A0DD-BB85844ECEA6}" srcOrd="4" destOrd="0" presId="urn:microsoft.com/office/officeart/2005/8/layout/radial5"/>
    <dgm:cxn modelId="{F861A50F-8476-2547-943C-F73C6D9FAC9C}" type="presParOf" srcId="{437C09BA-3E16-8C4E-A951-C07C569AA063}" destId="{71B47D7F-BE5C-D343-A119-5C7D1A5EEAD9}" srcOrd="5" destOrd="0" presId="urn:microsoft.com/office/officeart/2005/8/layout/radial5"/>
    <dgm:cxn modelId="{E13D5F23-C1DD-6F42-B433-22FC59D6CEC0}" type="presParOf" srcId="{71B47D7F-BE5C-D343-A119-5C7D1A5EEAD9}" destId="{76E12D4D-A629-AB4F-9E8D-9DA904F6D8F8}" srcOrd="0" destOrd="0" presId="urn:microsoft.com/office/officeart/2005/8/layout/radial5"/>
    <dgm:cxn modelId="{C744D89C-E3E5-1C44-89D5-951E49C2AB2D}" type="presParOf" srcId="{437C09BA-3E16-8C4E-A951-C07C569AA063}" destId="{762265D4-5F10-874D-900D-578E35413169}" srcOrd="6" destOrd="0" presId="urn:microsoft.com/office/officeart/2005/8/layout/radial5"/>
    <dgm:cxn modelId="{20536C5F-43FD-FD49-ABF8-ECD2196F406F}" type="presParOf" srcId="{437C09BA-3E16-8C4E-A951-C07C569AA063}" destId="{5756EFA9-7AFA-C54F-B515-6FB1B9F47F41}" srcOrd="7" destOrd="0" presId="urn:microsoft.com/office/officeart/2005/8/layout/radial5"/>
    <dgm:cxn modelId="{3F8FBC92-17F6-3D4D-9053-2F93D389D45E}" type="presParOf" srcId="{5756EFA9-7AFA-C54F-B515-6FB1B9F47F41}" destId="{0437BA9A-20A5-F34F-80AF-288AE79B5A2E}" srcOrd="0" destOrd="0" presId="urn:microsoft.com/office/officeart/2005/8/layout/radial5"/>
    <dgm:cxn modelId="{B316FDD1-5827-CA47-B03C-7E3B1F164E92}" type="presParOf" srcId="{437C09BA-3E16-8C4E-A951-C07C569AA063}" destId="{AA28F965-0CAE-A94F-9A0D-1B3091BFF1A6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91CDFA6-599C-8F49-83E4-52925D95E848}" type="doc">
      <dgm:prSet loTypeId="urn:microsoft.com/office/officeart/2005/8/layout/radial5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F77C678-9246-BE41-9A45-11D1243B71C9}">
      <dgm:prSet phldrT="[Text]"/>
      <dgm:spPr/>
      <dgm:t>
        <a:bodyPr/>
        <a:lstStyle/>
        <a:p>
          <a:r>
            <a:rPr lang="en-US" dirty="0"/>
            <a:t>Supply Chain</a:t>
          </a:r>
        </a:p>
      </dgm:t>
    </dgm:pt>
    <dgm:pt modelId="{7406BFD4-EA5D-4542-B5E5-415AC13C92B1}" type="parTrans" cxnId="{F4D00937-E876-404E-B1B4-0A2B72FF8FED}">
      <dgm:prSet/>
      <dgm:spPr/>
      <dgm:t>
        <a:bodyPr/>
        <a:lstStyle/>
        <a:p>
          <a:endParaRPr lang="en-US"/>
        </a:p>
      </dgm:t>
    </dgm:pt>
    <dgm:pt modelId="{AAE6ED41-D647-4945-9488-31EE06C054FA}" type="sibTrans" cxnId="{F4D00937-E876-404E-B1B4-0A2B72FF8FED}">
      <dgm:prSet/>
      <dgm:spPr/>
      <dgm:t>
        <a:bodyPr/>
        <a:lstStyle/>
        <a:p>
          <a:endParaRPr lang="en-US"/>
        </a:p>
      </dgm:t>
    </dgm:pt>
    <dgm:pt modelId="{65C71B81-3A17-D944-8900-D57058CE483C}">
      <dgm:prSet phldrT="[Text]" custT="1"/>
      <dgm:spPr/>
      <dgm:t>
        <a:bodyPr/>
        <a:lstStyle/>
        <a:p>
          <a:r>
            <a:rPr lang="en-US" sz="1400" baseline="0" dirty="0"/>
            <a:t>Labor</a:t>
          </a:r>
        </a:p>
      </dgm:t>
    </dgm:pt>
    <dgm:pt modelId="{DB119E79-98A6-6F4C-B599-B52B63A624D8}" type="parTrans" cxnId="{CB703C5F-94B7-2446-BCE9-E15985BC36B4}">
      <dgm:prSet/>
      <dgm:spPr/>
      <dgm:t>
        <a:bodyPr/>
        <a:lstStyle/>
        <a:p>
          <a:endParaRPr lang="en-US"/>
        </a:p>
      </dgm:t>
    </dgm:pt>
    <dgm:pt modelId="{41FF3FE6-CA72-9948-8B92-9C068B28A587}" type="sibTrans" cxnId="{CB703C5F-94B7-2446-BCE9-E15985BC36B4}">
      <dgm:prSet/>
      <dgm:spPr/>
      <dgm:t>
        <a:bodyPr/>
        <a:lstStyle/>
        <a:p>
          <a:endParaRPr lang="en-US"/>
        </a:p>
      </dgm:t>
    </dgm:pt>
    <dgm:pt modelId="{62AD5D1F-6F7B-A547-99DA-5DB16B36E9CA}">
      <dgm:prSet phldrT="[Text]" custT="1"/>
      <dgm:spPr>
        <a:solidFill>
          <a:schemeClr val="bg2"/>
        </a:solidFill>
      </dgm:spPr>
      <dgm:t>
        <a:bodyPr/>
        <a:lstStyle/>
        <a:p>
          <a:r>
            <a:rPr lang="en-US" sz="1400" baseline="0" dirty="0"/>
            <a:t>Materials</a:t>
          </a:r>
        </a:p>
      </dgm:t>
    </dgm:pt>
    <dgm:pt modelId="{EE3420D9-BC00-7D42-8FF7-A82300B5595F}" type="parTrans" cxnId="{83C55BC2-C905-3048-A2BA-CF8239DC6F16}">
      <dgm:prSet/>
      <dgm:spPr/>
      <dgm:t>
        <a:bodyPr/>
        <a:lstStyle/>
        <a:p>
          <a:endParaRPr lang="en-US"/>
        </a:p>
      </dgm:t>
    </dgm:pt>
    <dgm:pt modelId="{F4B500ED-9CBD-3A4F-B953-698C23533EF3}" type="sibTrans" cxnId="{83C55BC2-C905-3048-A2BA-CF8239DC6F16}">
      <dgm:prSet/>
      <dgm:spPr/>
      <dgm:t>
        <a:bodyPr/>
        <a:lstStyle/>
        <a:p>
          <a:endParaRPr lang="en-US"/>
        </a:p>
      </dgm:t>
    </dgm:pt>
    <dgm:pt modelId="{05691106-E103-184C-A0BA-7A8C542CD437}">
      <dgm:prSet phldrT="[Text]" custT="1"/>
      <dgm:spPr>
        <a:solidFill>
          <a:schemeClr val="bg2"/>
        </a:solidFill>
      </dgm:spPr>
      <dgm:t>
        <a:bodyPr/>
        <a:lstStyle/>
        <a:p>
          <a:r>
            <a:rPr lang="en-US" sz="1000" baseline="0" dirty="0"/>
            <a:t>Transportation</a:t>
          </a:r>
        </a:p>
      </dgm:t>
    </dgm:pt>
    <dgm:pt modelId="{93952453-08AF-E841-9A2A-70680E0E0834}" type="parTrans" cxnId="{F734031E-9CDB-5649-80B2-4184EE96B536}">
      <dgm:prSet/>
      <dgm:spPr/>
      <dgm:t>
        <a:bodyPr/>
        <a:lstStyle/>
        <a:p>
          <a:endParaRPr lang="en-US"/>
        </a:p>
      </dgm:t>
    </dgm:pt>
    <dgm:pt modelId="{23F6C1A3-6BBC-8246-BFDA-716F65251482}" type="sibTrans" cxnId="{F734031E-9CDB-5649-80B2-4184EE96B536}">
      <dgm:prSet/>
      <dgm:spPr/>
      <dgm:t>
        <a:bodyPr/>
        <a:lstStyle/>
        <a:p>
          <a:endParaRPr lang="en-US"/>
        </a:p>
      </dgm:t>
    </dgm:pt>
    <dgm:pt modelId="{297BB43D-E755-BD4F-93FF-134CB58D9526}">
      <dgm:prSet phldrT="[Text]"/>
      <dgm:spPr>
        <a:solidFill>
          <a:schemeClr val="bg2"/>
        </a:solidFill>
      </dgm:spPr>
      <dgm:t>
        <a:bodyPr/>
        <a:lstStyle/>
        <a:p>
          <a:r>
            <a:rPr lang="en-US" dirty="0"/>
            <a:t>Investments</a:t>
          </a:r>
        </a:p>
      </dgm:t>
    </dgm:pt>
    <dgm:pt modelId="{00EF8087-2B15-BB44-B9A2-9CCCEFACB8FA}" type="parTrans" cxnId="{A009FB5F-055F-9642-A79C-7FF16E70749B}">
      <dgm:prSet/>
      <dgm:spPr/>
      <dgm:t>
        <a:bodyPr/>
        <a:lstStyle/>
        <a:p>
          <a:endParaRPr lang="en-US"/>
        </a:p>
      </dgm:t>
    </dgm:pt>
    <dgm:pt modelId="{A8779444-71AE-3C49-ABB5-968C1E540243}" type="sibTrans" cxnId="{A009FB5F-055F-9642-A79C-7FF16E70749B}">
      <dgm:prSet/>
      <dgm:spPr/>
      <dgm:t>
        <a:bodyPr/>
        <a:lstStyle/>
        <a:p>
          <a:endParaRPr lang="en-US"/>
        </a:p>
      </dgm:t>
    </dgm:pt>
    <dgm:pt modelId="{437C09BA-3E16-8C4E-A951-C07C569AA063}" type="pres">
      <dgm:prSet presAssocID="{591CDFA6-599C-8F49-83E4-52925D95E848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B4BE3608-5731-9045-BB74-9BA95F196202}" type="pres">
      <dgm:prSet presAssocID="{7F77C678-9246-BE41-9A45-11D1243B71C9}" presName="centerShape" presStyleLbl="node0" presStyleIdx="0" presStyleCnt="1"/>
      <dgm:spPr/>
    </dgm:pt>
    <dgm:pt modelId="{DFCD39E5-E62B-F243-9F30-031F01959331}" type="pres">
      <dgm:prSet presAssocID="{DB119E79-98A6-6F4C-B599-B52B63A624D8}" presName="parTrans" presStyleLbl="sibTrans2D1" presStyleIdx="0" presStyleCnt="4"/>
      <dgm:spPr/>
    </dgm:pt>
    <dgm:pt modelId="{1121E291-B0A0-A54C-9CF1-E3AF83351C4B}" type="pres">
      <dgm:prSet presAssocID="{DB119E79-98A6-6F4C-B599-B52B63A624D8}" presName="connectorText" presStyleLbl="sibTrans2D1" presStyleIdx="0" presStyleCnt="4"/>
      <dgm:spPr/>
    </dgm:pt>
    <dgm:pt modelId="{CA140B09-9CF5-104A-9646-76BC8976FE34}" type="pres">
      <dgm:prSet presAssocID="{65C71B81-3A17-D944-8900-D57058CE483C}" presName="node" presStyleLbl="node1" presStyleIdx="0" presStyleCnt="4" custRadScaleRad="99008" custRadScaleInc="-4463">
        <dgm:presLayoutVars>
          <dgm:bulletEnabled val="1"/>
        </dgm:presLayoutVars>
      </dgm:prSet>
      <dgm:spPr/>
    </dgm:pt>
    <dgm:pt modelId="{1DD4573A-E309-BB41-B2EC-186C9C66229D}" type="pres">
      <dgm:prSet presAssocID="{EE3420D9-BC00-7D42-8FF7-A82300B5595F}" presName="parTrans" presStyleLbl="sibTrans2D1" presStyleIdx="1" presStyleCnt="4"/>
      <dgm:spPr/>
    </dgm:pt>
    <dgm:pt modelId="{48F9C9E9-FE47-F54E-8509-33DF6DD594F9}" type="pres">
      <dgm:prSet presAssocID="{EE3420D9-BC00-7D42-8FF7-A82300B5595F}" presName="connectorText" presStyleLbl="sibTrans2D1" presStyleIdx="1" presStyleCnt="4"/>
      <dgm:spPr/>
    </dgm:pt>
    <dgm:pt modelId="{398C0F37-E227-3647-A0DD-BB85844ECEA6}" type="pres">
      <dgm:prSet presAssocID="{62AD5D1F-6F7B-A547-99DA-5DB16B36E9CA}" presName="node" presStyleLbl="node1" presStyleIdx="1" presStyleCnt="4">
        <dgm:presLayoutVars>
          <dgm:bulletEnabled val="1"/>
        </dgm:presLayoutVars>
      </dgm:prSet>
      <dgm:spPr/>
    </dgm:pt>
    <dgm:pt modelId="{71B47D7F-BE5C-D343-A119-5C7D1A5EEAD9}" type="pres">
      <dgm:prSet presAssocID="{93952453-08AF-E841-9A2A-70680E0E0834}" presName="parTrans" presStyleLbl="sibTrans2D1" presStyleIdx="2" presStyleCnt="4"/>
      <dgm:spPr/>
    </dgm:pt>
    <dgm:pt modelId="{76E12D4D-A629-AB4F-9E8D-9DA904F6D8F8}" type="pres">
      <dgm:prSet presAssocID="{93952453-08AF-E841-9A2A-70680E0E0834}" presName="connectorText" presStyleLbl="sibTrans2D1" presStyleIdx="2" presStyleCnt="4"/>
      <dgm:spPr/>
    </dgm:pt>
    <dgm:pt modelId="{762265D4-5F10-874D-900D-578E35413169}" type="pres">
      <dgm:prSet presAssocID="{05691106-E103-184C-A0BA-7A8C542CD437}" presName="node" presStyleLbl="node1" presStyleIdx="2" presStyleCnt="4" custScaleX="101020" custScaleY="93669">
        <dgm:presLayoutVars>
          <dgm:bulletEnabled val="1"/>
        </dgm:presLayoutVars>
      </dgm:prSet>
      <dgm:spPr/>
    </dgm:pt>
    <dgm:pt modelId="{5756EFA9-7AFA-C54F-B515-6FB1B9F47F41}" type="pres">
      <dgm:prSet presAssocID="{00EF8087-2B15-BB44-B9A2-9CCCEFACB8FA}" presName="parTrans" presStyleLbl="sibTrans2D1" presStyleIdx="3" presStyleCnt="4"/>
      <dgm:spPr/>
    </dgm:pt>
    <dgm:pt modelId="{0437BA9A-20A5-F34F-80AF-288AE79B5A2E}" type="pres">
      <dgm:prSet presAssocID="{00EF8087-2B15-BB44-B9A2-9CCCEFACB8FA}" presName="connectorText" presStyleLbl="sibTrans2D1" presStyleIdx="3" presStyleCnt="4"/>
      <dgm:spPr/>
    </dgm:pt>
    <dgm:pt modelId="{AA28F965-0CAE-A94F-9A0D-1B3091BFF1A6}" type="pres">
      <dgm:prSet presAssocID="{297BB43D-E755-BD4F-93FF-134CB58D9526}" presName="node" presStyleLbl="node1" presStyleIdx="3" presStyleCnt="4">
        <dgm:presLayoutVars>
          <dgm:bulletEnabled val="1"/>
        </dgm:presLayoutVars>
      </dgm:prSet>
      <dgm:spPr/>
    </dgm:pt>
  </dgm:ptLst>
  <dgm:cxnLst>
    <dgm:cxn modelId="{B9F52906-A308-F245-80F7-23273D181807}" type="presOf" srcId="{591CDFA6-599C-8F49-83E4-52925D95E848}" destId="{437C09BA-3E16-8C4E-A951-C07C569AA063}" srcOrd="0" destOrd="0" presId="urn:microsoft.com/office/officeart/2005/8/layout/radial5"/>
    <dgm:cxn modelId="{F734031E-9CDB-5649-80B2-4184EE96B536}" srcId="{7F77C678-9246-BE41-9A45-11D1243B71C9}" destId="{05691106-E103-184C-A0BA-7A8C542CD437}" srcOrd="2" destOrd="0" parTransId="{93952453-08AF-E841-9A2A-70680E0E0834}" sibTransId="{23F6C1A3-6BBC-8246-BFDA-716F65251482}"/>
    <dgm:cxn modelId="{A4104E35-8565-244D-AD5A-663D845A34F6}" type="presOf" srcId="{05691106-E103-184C-A0BA-7A8C542CD437}" destId="{762265D4-5F10-874D-900D-578E35413169}" srcOrd="0" destOrd="0" presId="urn:microsoft.com/office/officeart/2005/8/layout/radial5"/>
    <dgm:cxn modelId="{F4D00937-E876-404E-B1B4-0A2B72FF8FED}" srcId="{591CDFA6-599C-8F49-83E4-52925D95E848}" destId="{7F77C678-9246-BE41-9A45-11D1243B71C9}" srcOrd="0" destOrd="0" parTransId="{7406BFD4-EA5D-4542-B5E5-415AC13C92B1}" sibTransId="{AAE6ED41-D647-4945-9488-31EE06C054FA}"/>
    <dgm:cxn modelId="{2A18AE40-6BA1-3340-ACE4-850B975E7E96}" type="presOf" srcId="{EE3420D9-BC00-7D42-8FF7-A82300B5595F}" destId="{48F9C9E9-FE47-F54E-8509-33DF6DD594F9}" srcOrd="1" destOrd="0" presId="urn:microsoft.com/office/officeart/2005/8/layout/radial5"/>
    <dgm:cxn modelId="{CB703C5F-94B7-2446-BCE9-E15985BC36B4}" srcId="{7F77C678-9246-BE41-9A45-11D1243B71C9}" destId="{65C71B81-3A17-D944-8900-D57058CE483C}" srcOrd="0" destOrd="0" parTransId="{DB119E79-98A6-6F4C-B599-B52B63A624D8}" sibTransId="{41FF3FE6-CA72-9948-8B92-9C068B28A587}"/>
    <dgm:cxn modelId="{A009FB5F-055F-9642-A79C-7FF16E70749B}" srcId="{7F77C678-9246-BE41-9A45-11D1243B71C9}" destId="{297BB43D-E755-BD4F-93FF-134CB58D9526}" srcOrd="3" destOrd="0" parTransId="{00EF8087-2B15-BB44-B9A2-9CCCEFACB8FA}" sibTransId="{A8779444-71AE-3C49-ABB5-968C1E540243}"/>
    <dgm:cxn modelId="{CE298A48-AAE2-8549-8DEE-3B8C5A54F97A}" type="presOf" srcId="{DB119E79-98A6-6F4C-B599-B52B63A624D8}" destId="{DFCD39E5-E62B-F243-9F30-031F01959331}" srcOrd="0" destOrd="0" presId="urn:microsoft.com/office/officeart/2005/8/layout/radial5"/>
    <dgm:cxn modelId="{41CCA14B-8B28-AB4D-8EE0-74A7E3993842}" type="presOf" srcId="{00EF8087-2B15-BB44-B9A2-9CCCEFACB8FA}" destId="{0437BA9A-20A5-F34F-80AF-288AE79B5A2E}" srcOrd="1" destOrd="0" presId="urn:microsoft.com/office/officeart/2005/8/layout/radial5"/>
    <dgm:cxn modelId="{799C0476-16F5-8C47-A9E3-F4D31481A983}" type="presOf" srcId="{65C71B81-3A17-D944-8900-D57058CE483C}" destId="{CA140B09-9CF5-104A-9646-76BC8976FE34}" srcOrd="0" destOrd="0" presId="urn:microsoft.com/office/officeart/2005/8/layout/radial5"/>
    <dgm:cxn modelId="{E7102B81-FFD4-B244-A7B0-E9066B30901C}" type="presOf" srcId="{297BB43D-E755-BD4F-93FF-134CB58D9526}" destId="{AA28F965-0CAE-A94F-9A0D-1B3091BFF1A6}" srcOrd="0" destOrd="0" presId="urn:microsoft.com/office/officeart/2005/8/layout/radial5"/>
    <dgm:cxn modelId="{32876391-E943-3444-9659-935DD722FCF8}" type="presOf" srcId="{93952453-08AF-E841-9A2A-70680E0E0834}" destId="{76E12D4D-A629-AB4F-9E8D-9DA904F6D8F8}" srcOrd="1" destOrd="0" presId="urn:microsoft.com/office/officeart/2005/8/layout/radial5"/>
    <dgm:cxn modelId="{30BC6891-0345-F749-A45E-783600BBE71B}" type="presOf" srcId="{00EF8087-2B15-BB44-B9A2-9CCCEFACB8FA}" destId="{5756EFA9-7AFA-C54F-B515-6FB1B9F47F41}" srcOrd="0" destOrd="0" presId="urn:microsoft.com/office/officeart/2005/8/layout/radial5"/>
    <dgm:cxn modelId="{3B1BBABF-41B3-2B47-9EB7-1164A465722E}" type="presOf" srcId="{EE3420D9-BC00-7D42-8FF7-A82300B5595F}" destId="{1DD4573A-E309-BB41-B2EC-186C9C66229D}" srcOrd="0" destOrd="0" presId="urn:microsoft.com/office/officeart/2005/8/layout/radial5"/>
    <dgm:cxn modelId="{83C55BC2-C905-3048-A2BA-CF8239DC6F16}" srcId="{7F77C678-9246-BE41-9A45-11D1243B71C9}" destId="{62AD5D1F-6F7B-A547-99DA-5DB16B36E9CA}" srcOrd="1" destOrd="0" parTransId="{EE3420D9-BC00-7D42-8FF7-A82300B5595F}" sibTransId="{F4B500ED-9CBD-3A4F-B953-698C23533EF3}"/>
    <dgm:cxn modelId="{1556E3CD-64ED-A244-AE7C-B28C8DCEFCB6}" type="presOf" srcId="{62AD5D1F-6F7B-A547-99DA-5DB16B36E9CA}" destId="{398C0F37-E227-3647-A0DD-BB85844ECEA6}" srcOrd="0" destOrd="0" presId="urn:microsoft.com/office/officeart/2005/8/layout/radial5"/>
    <dgm:cxn modelId="{F8263ED0-9853-AC44-9EA4-9EBE7251A7D5}" type="presOf" srcId="{DB119E79-98A6-6F4C-B599-B52B63A624D8}" destId="{1121E291-B0A0-A54C-9CF1-E3AF83351C4B}" srcOrd="1" destOrd="0" presId="urn:microsoft.com/office/officeart/2005/8/layout/radial5"/>
    <dgm:cxn modelId="{3C8413D7-C536-0D46-A57D-3749B3ADC5A4}" type="presOf" srcId="{7F77C678-9246-BE41-9A45-11D1243B71C9}" destId="{B4BE3608-5731-9045-BB74-9BA95F196202}" srcOrd="0" destOrd="0" presId="urn:microsoft.com/office/officeart/2005/8/layout/radial5"/>
    <dgm:cxn modelId="{3AE907F4-F93D-9047-BA34-528DAA3E9EB5}" type="presOf" srcId="{93952453-08AF-E841-9A2A-70680E0E0834}" destId="{71B47D7F-BE5C-D343-A119-5C7D1A5EEAD9}" srcOrd="0" destOrd="0" presId="urn:microsoft.com/office/officeart/2005/8/layout/radial5"/>
    <dgm:cxn modelId="{A150F609-BD19-6143-8BF9-270103EF0C00}" type="presParOf" srcId="{437C09BA-3E16-8C4E-A951-C07C569AA063}" destId="{B4BE3608-5731-9045-BB74-9BA95F196202}" srcOrd="0" destOrd="0" presId="urn:microsoft.com/office/officeart/2005/8/layout/radial5"/>
    <dgm:cxn modelId="{DCF2BC3F-C9A7-8A43-BCC3-C85B3448522D}" type="presParOf" srcId="{437C09BA-3E16-8C4E-A951-C07C569AA063}" destId="{DFCD39E5-E62B-F243-9F30-031F01959331}" srcOrd="1" destOrd="0" presId="urn:microsoft.com/office/officeart/2005/8/layout/radial5"/>
    <dgm:cxn modelId="{4A6DC783-79C0-8A4B-8766-6F66A5A6185B}" type="presParOf" srcId="{DFCD39E5-E62B-F243-9F30-031F01959331}" destId="{1121E291-B0A0-A54C-9CF1-E3AF83351C4B}" srcOrd="0" destOrd="0" presId="urn:microsoft.com/office/officeart/2005/8/layout/radial5"/>
    <dgm:cxn modelId="{80964DD3-C64F-9245-9496-CB35950F7F4F}" type="presParOf" srcId="{437C09BA-3E16-8C4E-A951-C07C569AA063}" destId="{CA140B09-9CF5-104A-9646-76BC8976FE34}" srcOrd="2" destOrd="0" presId="urn:microsoft.com/office/officeart/2005/8/layout/radial5"/>
    <dgm:cxn modelId="{F4AA889B-B361-7844-8312-F0269765D2F1}" type="presParOf" srcId="{437C09BA-3E16-8C4E-A951-C07C569AA063}" destId="{1DD4573A-E309-BB41-B2EC-186C9C66229D}" srcOrd="3" destOrd="0" presId="urn:microsoft.com/office/officeart/2005/8/layout/radial5"/>
    <dgm:cxn modelId="{50C35BC4-150A-B840-AF25-6AED2A289250}" type="presParOf" srcId="{1DD4573A-E309-BB41-B2EC-186C9C66229D}" destId="{48F9C9E9-FE47-F54E-8509-33DF6DD594F9}" srcOrd="0" destOrd="0" presId="urn:microsoft.com/office/officeart/2005/8/layout/radial5"/>
    <dgm:cxn modelId="{A201F176-8A8F-7A4A-8023-AA8EFD66F8B3}" type="presParOf" srcId="{437C09BA-3E16-8C4E-A951-C07C569AA063}" destId="{398C0F37-E227-3647-A0DD-BB85844ECEA6}" srcOrd="4" destOrd="0" presId="urn:microsoft.com/office/officeart/2005/8/layout/radial5"/>
    <dgm:cxn modelId="{F861A50F-8476-2547-943C-F73C6D9FAC9C}" type="presParOf" srcId="{437C09BA-3E16-8C4E-A951-C07C569AA063}" destId="{71B47D7F-BE5C-D343-A119-5C7D1A5EEAD9}" srcOrd="5" destOrd="0" presId="urn:microsoft.com/office/officeart/2005/8/layout/radial5"/>
    <dgm:cxn modelId="{E13D5F23-C1DD-6F42-B433-22FC59D6CEC0}" type="presParOf" srcId="{71B47D7F-BE5C-D343-A119-5C7D1A5EEAD9}" destId="{76E12D4D-A629-AB4F-9E8D-9DA904F6D8F8}" srcOrd="0" destOrd="0" presId="urn:microsoft.com/office/officeart/2005/8/layout/radial5"/>
    <dgm:cxn modelId="{C744D89C-E3E5-1C44-89D5-951E49C2AB2D}" type="presParOf" srcId="{437C09BA-3E16-8C4E-A951-C07C569AA063}" destId="{762265D4-5F10-874D-900D-578E35413169}" srcOrd="6" destOrd="0" presId="urn:microsoft.com/office/officeart/2005/8/layout/radial5"/>
    <dgm:cxn modelId="{20536C5F-43FD-FD49-ABF8-ECD2196F406F}" type="presParOf" srcId="{437C09BA-3E16-8C4E-A951-C07C569AA063}" destId="{5756EFA9-7AFA-C54F-B515-6FB1B9F47F41}" srcOrd="7" destOrd="0" presId="urn:microsoft.com/office/officeart/2005/8/layout/radial5"/>
    <dgm:cxn modelId="{3F8FBC92-17F6-3D4D-9053-2F93D389D45E}" type="presParOf" srcId="{5756EFA9-7AFA-C54F-B515-6FB1B9F47F41}" destId="{0437BA9A-20A5-F34F-80AF-288AE79B5A2E}" srcOrd="0" destOrd="0" presId="urn:microsoft.com/office/officeart/2005/8/layout/radial5"/>
    <dgm:cxn modelId="{B316FDD1-5827-CA47-B03C-7E3B1F164E92}" type="presParOf" srcId="{437C09BA-3E16-8C4E-A951-C07C569AA063}" destId="{AA28F965-0CAE-A94F-9A0D-1B3091BFF1A6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BE3608-5731-9045-BB74-9BA95F196202}">
      <dsp:nvSpPr>
        <dsp:cNvPr id="0" name=""/>
        <dsp:cNvSpPr/>
      </dsp:nvSpPr>
      <dsp:spPr>
        <a:xfrm>
          <a:off x="3493261" y="2104844"/>
          <a:ext cx="1484998" cy="148499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Supply Chain</a:t>
          </a:r>
        </a:p>
      </dsp:txBody>
      <dsp:txXfrm>
        <a:off x="3710734" y="2322317"/>
        <a:ext cx="1050052" cy="1050052"/>
      </dsp:txXfrm>
    </dsp:sp>
    <dsp:sp modelId="{DFCD39E5-E62B-F243-9F30-031F01959331}">
      <dsp:nvSpPr>
        <dsp:cNvPr id="0" name=""/>
        <dsp:cNvSpPr/>
      </dsp:nvSpPr>
      <dsp:spPr>
        <a:xfrm rot="16079499">
          <a:off x="4048345" y="1575443"/>
          <a:ext cx="303333" cy="5048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 rot="10800000">
        <a:off x="4095440" y="1721895"/>
        <a:ext cx="212333" cy="302939"/>
      </dsp:txXfrm>
    </dsp:sp>
    <dsp:sp modelId="{CA140B09-9CF5-104A-9646-76BC8976FE34}">
      <dsp:nvSpPr>
        <dsp:cNvPr id="0" name=""/>
        <dsp:cNvSpPr/>
      </dsp:nvSpPr>
      <dsp:spPr>
        <a:xfrm>
          <a:off x="3421162" y="48783"/>
          <a:ext cx="1484998" cy="1484998"/>
        </a:xfrm>
        <a:prstGeom prst="ellipse">
          <a:avLst/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baseline="0" dirty="0"/>
            <a:t>Labor</a:t>
          </a:r>
        </a:p>
      </dsp:txBody>
      <dsp:txXfrm>
        <a:off x="3638635" y="266256"/>
        <a:ext cx="1050052" cy="1050052"/>
      </dsp:txXfrm>
    </dsp:sp>
    <dsp:sp modelId="{1DD4573A-E309-BB41-B2EC-186C9C66229D}">
      <dsp:nvSpPr>
        <dsp:cNvPr id="0" name=""/>
        <dsp:cNvSpPr/>
      </dsp:nvSpPr>
      <dsp:spPr>
        <a:xfrm>
          <a:off x="5108706" y="2594894"/>
          <a:ext cx="314258" cy="5048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5108706" y="2695874"/>
        <a:ext cx="219981" cy="302939"/>
      </dsp:txXfrm>
    </dsp:sp>
    <dsp:sp modelId="{398C0F37-E227-3647-A0DD-BB85844ECEA6}">
      <dsp:nvSpPr>
        <dsp:cNvPr id="0" name=""/>
        <dsp:cNvSpPr/>
      </dsp:nvSpPr>
      <dsp:spPr>
        <a:xfrm>
          <a:off x="5571199" y="2104844"/>
          <a:ext cx="1484998" cy="1484998"/>
        </a:xfrm>
        <a:prstGeom prst="ellipse">
          <a:avLst/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baseline="0" dirty="0"/>
            <a:t>Materials</a:t>
          </a:r>
        </a:p>
      </dsp:txBody>
      <dsp:txXfrm>
        <a:off x="5788672" y="2322317"/>
        <a:ext cx="1050052" cy="1050052"/>
      </dsp:txXfrm>
    </dsp:sp>
    <dsp:sp modelId="{71B47D7F-BE5C-D343-A119-5C7D1A5EEAD9}">
      <dsp:nvSpPr>
        <dsp:cNvPr id="0" name=""/>
        <dsp:cNvSpPr/>
      </dsp:nvSpPr>
      <dsp:spPr>
        <a:xfrm rot="5400000">
          <a:off x="4066174" y="3647767"/>
          <a:ext cx="339172" cy="5048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4117050" y="3697871"/>
        <a:ext cx="237420" cy="302939"/>
      </dsp:txXfrm>
    </dsp:sp>
    <dsp:sp modelId="{762265D4-5F10-874D-900D-578E35413169}">
      <dsp:nvSpPr>
        <dsp:cNvPr id="0" name=""/>
        <dsp:cNvSpPr/>
      </dsp:nvSpPr>
      <dsp:spPr>
        <a:xfrm>
          <a:off x="3485687" y="4229790"/>
          <a:ext cx="1500145" cy="1390982"/>
        </a:xfrm>
        <a:prstGeom prst="ellipse">
          <a:avLst/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baseline="0" dirty="0"/>
            <a:t>Transportation</a:t>
          </a:r>
        </a:p>
      </dsp:txBody>
      <dsp:txXfrm>
        <a:off x="3705378" y="4433495"/>
        <a:ext cx="1060763" cy="983572"/>
      </dsp:txXfrm>
    </dsp:sp>
    <dsp:sp modelId="{5756EFA9-7AFA-C54F-B515-6FB1B9F47F41}">
      <dsp:nvSpPr>
        <dsp:cNvPr id="0" name=""/>
        <dsp:cNvSpPr/>
      </dsp:nvSpPr>
      <dsp:spPr>
        <a:xfrm rot="10800000">
          <a:off x="3048556" y="2594894"/>
          <a:ext cx="314258" cy="5048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 rot="10800000">
        <a:off x="3142833" y="2695874"/>
        <a:ext cx="219981" cy="302939"/>
      </dsp:txXfrm>
    </dsp:sp>
    <dsp:sp modelId="{AA28F965-0CAE-A94F-9A0D-1B3091BFF1A6}">
      <dsp:nvSpPr>
        <dsp:cNvPr id="0" name=""/>
        <dsp:cNvSpPr/>
      </dsp:nvSpPr>
      <dsp:spPr>
        <a:xfrm>
          <a:off x="1415323" y="2104844"/>
          <a:ext cx="1484998" cy="1484998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Investments</a:t>
          </a:r>
        </a:p>
      </dsp:txBody>
      <dsp:txXfrm>
        <a:off x="1632796" y="2322317"/>
        <a:ext cx="1050052" cy="10500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BE3608-5731-9045-BB74-9BA95F196202}">
      <dsp:nvSpPr>
        <dsp:cNvPr id="0" name=""/>
        <dsp:cNvSpPr/>
      </dsp:nvSpPr>
      <dsp:spPr>
        <a:xfrm>
          <a:off x="3493261" y="2104844"/>
          <a:ext cx="1484998" cy="148499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Supply Chain</a:t>
          </a:r>
        </a:p>
      </dsp:txBody>
      <dsp:txXfrm>
        <a:off x="3710734" y="2322317"/>
        <a:ext cx="1050052" cy="1050052"/>
      </dsp:txXfrm>
    </dsp:sp>
    <dsp:sp modelId="{DFCD39E5-E62B-F243-9F30-031F01959331}">
      <dsp:nvSpPr>
        <dsp:cNvPr id="0" name=""/>
        <dsp:cNvSpPr/>
      </dsp:nvSpPr>
      <dsp:spPr>
        <a:xfrm rot="16079499">
          <a:off x="4048345" y="1575443"/>
          <a:ext cx="303333" cy="5048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 rot="10800000">
        <a:off x="4095440" y="1721895"/>
        <a:ext cx="212333" cy="302939"/>
      </dsp:txXfrm>
    </dsp:sp>
    <dsp:sp modelId="{CA140B09-9CF5-104A-9646-76BC8976FE34}">
      <dsp:nvSpPr>
        <dsp:cNvPr id="0" name=""/>
        <dsp:cNvSpPr/>
      </dsp:nvSpPr>
      <dsp:spPr>
        <a:xfrm>
          <a:off x="3421162" y="48783"/>
          <a:ext cx="1484998" cy="1484998"/>
        </a:xfrm>
        <a:prstGeom prst="ellipse">
          <a:avLst/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baseline="0" dirty="0"/>
            <a:t>Labor</a:t>
          </a:r>
        </a:p>
      </dsp:txBody>
      <dsp:txXfrm>
        <a:off x="3638635" y="266256"/>
        <a:ext cx="1050052" cy="1050052"/>
      </dsp:txXfrm>
    </dsp:sp>
    <dsp:sp modelId="{1DD4573A-E309-BB41-B2EC-186C9C66229D}">
      <dsp:nvSpPr>
        <dsp:cNvPr id="0" name=""/>
        <dsp:cNvSpPr/>
      </dsp:nvSpPr>
      <dsp:spPr>
        <a:xfrm>
          <a:off x="5108706" y="2594894"/>
          <a:ext cx="314258" cy="5048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5108706" y="2695874"/>
        <a:ext cx="219981" cy="302939"/>
      </dsp:txXfrm>
    </dsp:sp>
    <dsp:sp modelId="{398C0F37-E227-3647-A0DD-BB85844ECEA6}">
      <dsp:nvSpPr>
        <dsp:cNvPr id="0" name=""/>
        <dsp:cNvSpPr/>
      </dsp:nvSpPr>
      <dsp:spPr>
        <a:xfrm>
          <a:off x="5571199" y="2104844"/>
          <a:ext cx="1484998" cy="1484998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baseline="0" dirty="0"/>
            <a:t>Materials</a:t>
          </a:r>
        </a:p>
      </dsp:txBody>
      <dsp:txXfrm>
        <a:off x="5788672" y="2322317"/>
        <a:ext cx="1050052" cy="1050052"/>
      </dsp:txXfrm>
    </dsp:sp>
    <dsp:sp modelId="{71B47D7F-BE5C-D343-A119-5C7D1A5EEAD9}">
      <dsp:nvSpPr>
        <dsp:cNvPr id="0" name=""/>
        <dsp:cNvSpPr/>
      </dsp:nvSpPr>
      <dsp:spPr>
        <a:xfrm rot="5400000">
          <a:off x="4066174" y="3647767"/>
          <a:ext cx="339172" cy="5048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4117050" y="3697871"/>
        <a:ext cx="237420" cy="302939"/>
      </dsp:txXfrm>
    </dsp:sp>
    <dsp:sp modelId="{762265D4-5F10-874D-900D-578E35413169}">
      <dsp:nvSpPr>
        <dsp:cNvPr id="0" name=""/>
        <dsp:cNvSpPr/>
      </dsp:nvSpPr>
      <dsp:spPr>
        <a:xfrm>
          <a:off x="3485687" y="4229790"/>
          <a:ext cx="1500145" cy="1390982"/>
        </a:xfrm>
        <a:prstGeom prst="ellipse">
          <a:avLst/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baseline="0" dirty="0"/>
            <a:t>Transportation</a:t>
          </a:r>
        </a:p>
      </dsp:txBody>
      <dsp:txXfrm>
        <a:off x="3705378" y="4433495"/>
        <a:ext cx="1060763" cy="983572"/>
      </dsp:txXfrm>
    </dsp:sp>
    <dsp:sp modelId="{5756EFA9-7AFA-C54F-B515-6FB1B9F47F41}">
      <dsp:nvSpPr>
        <dsp:cNvPr id="0" name=""/>
        <dsp:cNvSpPr/>
      </dsp:nvSpPr>
      <dsp:spPr>
        <a:xfrm rot="10800000">
          <a:off x="3048556" y="2594894"/>
          <a:ext cx="314258" cy="5048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 rot="10800000">
        <a:off x="3142833" y="2695874"/>
        <a:ext cx="219981" cy="302939"/>
      </dsp:txXfrm>
    </dsp:sp>
    <dsp:sp modelId="{AA28F965-0CAE-A94F-9A0D-1B3091BFF1A6}">
      <dsp:nvSpPr>
        <dsp:cNvPr id="0" name=""/>
        <dsp:cNvSpPr/>
      </dsp:nvSpPr>
      <dsp:spPr>
        <a:xfrm>
          <a:off x="1415323" y="2104844"/>
          <a:ext cx="1484998" cy="1484998"/>
        </a:xfrm>
        <a:prstGeom prst="ellipse">
          <a:avLst/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Investments</a:t>
          </a:r>
        </a:p>
      </dsp:txBody>
      <dsp:txXfrm>
        <a:off x="1632796" y="2322317"/>
        <a:ext cx="1050052" cy="105005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BE3608-5731-9045-BB74-9BA95F196202}">
      <dsp:nvSpPr>
        <dsp:cNvPr id="0" name=""/>
        <dsp:cNvSpPr/>
      </dsp:nvSpPr>
      <dsp:spPr>
        <a:xfrm>
          <a:off x="3493261" y="2104844"/>
          <a:ext cx="1484998" cy="148499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Supply Chain</a:t>
          </a:r>
        </a:p>
      </dsp:txBody>
      <dsp:txXfrm>
        <a:off x="3710734" y="2322317"/>
        <a:ext cx="1050052" cy="1050052"/>
      </dsp:txXfrm>
    </dsp:sp>
    <dsp:sp modelId="{DFCD39E5-E62B-F243-9F30-031F01959331}">
      <dsp:nvSpPr>
        <dsp:cNvPr id="0" name=""/>
        <dsp:cNvSpPr/>
      </dsp:nvSpPr>
      <dsp:spPr>
        <a:xfrm rot="16079499">
          <a:off x="4048345" y="1575443"/>
          <a:ext cx="303333" cy="5048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 rot="10800000">
        <a:off x="4095440" y="1721895"/>
        <a:ext cx="212333" cy="302939"/>
      </dsp:txXfrm>
    </dsp:sp>
    <dsp:sp modelId="{CA140B09-9CF5-104A-9646-76BC8976FE34}">
      <dsp:nvSpPr>
        <dsp:cNvPr id="0" name=""/>
        <dsp:cNvSpPr/>
      </dsp:nvSpPr>
      <dsp:spPr>
        <a:xfrm>
          <a:off x="3421162" y="48783"/>
          <a:ext cx="1484998" cy="1484998"/>
        </a:xfrm>
        <a:prstGeom prst="ellipse">
          <a:avLst/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baseline="0" dirty="0"/>
            <a:t>Labor</a:t>
          </a:r>
        </a:p>
      </dsp:txBody>
      <dsp:txXfrm>
        <a:off x="3638635" y="266256"/>
        <a:ext cx="1050052" cy="1050052"/>
      </dsp:txXfrm>
    </dsp:sp>
    <dsp:sp modelId="{1DD4573A-E309-BB41-B2EC-186C9C66229D}">
      <dsp:nvSpPr>
        <dsp:cNvPr id="0" name=""/>
        <dsp:cNvSpPr/>
      </dsp:nvSpPr>
      <dsp:spPr>
        <a:xfrm>
          <a:off x="5108706" y="2594894"/>
          <a:ext cx="314258" cy="5048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5108706" y="2695874"/>
        <a:ext cx="219981" cy="302939"/>
      </dsp:txXfrm>
    </dsp:sp>
    <dsp:sp modelId="{398C0F37-E227-3647-A0DD-BB85844ECEA6}">
      <dsp:nvSpPr>
        <dsp:cNvPr id="0" name=""/>
        <dsp:cNvSpPr/>
      </dsp:nvSpPr>
      <dsp:spPr>
        <a:xfrm>
          <a:off x="5571199" y="2104844"/>
          <a:ext cx="1484998" cy="1484998"/>
        </a:xfrm>
        <a:prstGeom prst="ellipse">
          <a:avLst/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baseline="0" dirty="0"/>
            <a:t>Materials</a:t>
          </a:r>
        </a:p>
      </dsp:txBody>
      <dsp:txXfrm>
        <a:off x="5788672" y="2322317"/>
        <a:ext cx="1050052" cy="1050052"/>
      </dsp:txXfrm>
    </dsp:sp>
    <dsp:sp modelId="{71B47D7F-BE5C-D343-A119-5C7D1A5EEAD9}">
      <dsp:nvSpPr>
        <dsp:cNvPr id="0" name=""/>
        <dsp:cNvSpPr/>
      </dsp:nvSpPr>
      <dsp:spPr>
        <a:xfrm rot="5400000">
          <a:off x="4066174" y="3647767"/>
          <a:ext cx="339172" cy="5048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4117050" y="3697871"/>
        <a:ext cx="237420" cy="302939"/>
      </dsp:txXfrm>
    </dsp:sp>
    <dsp:sp modelId="{762265D4-5F10-874D-900D-578E35413169}">
      <dsp:nvSpPr>
        <dsp:cNvPr id="0" name=""/>
        <dsp:cNvSpPr/>
      </dsp:nvSpPr>
      <dsp:spPr>
        <a:xfrm>
          <a:off x="3485687" y="4229790"/>
          <a:ext cx="1500145" cy="139098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baseline="0" dirty="0"/>
            <a:t>Transportation</a:t>
          </a:r>
        </a:p>
      </dsp:txBody>
      <dsp:txXfrm>
        <a:off x="3705378" y="4433495"/>
        <a:ext cx="1060763" cy="983572"/>
      </dsp:txXfrm>
    </dsp:sp>
    <dsp:sp modelId="{5756EFA9-7AFA-C54F-B515-6FB1B9F47F41}">
      <dsp:nvSpPr>
        <dsp:cNvPr id="0" name=""/>
        <dsp:cNvSpPr/>
      </dsp:nvSpPr>
      <dsp:spPr>
        <a:xfrm rot="10800000">
          <a:off x="3048556" y="2594894"/>
          <a:ext cx="314258" cy="5048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 rot="10800000">
        <a:off x="3142833" y="2695874"/>
        <a:ext cx="219981" cy="302939"/>
      </dsp:txXfrm>
    </dsp:sp>
    <dsp:sp modelId="{AA28F965-0CAE-A94F-9A0D-1B3091BFF1A6}">
      <dsp:nvSpPr>
        <dsp:cNvPr id="0" name=""/>
        <dsp:cNvSpPr/>
      </dsp:nvSpPr>
      <dsp:spPr>
        <a:xfrm>
          <a:off x="1415323" y="2104844"/>
          <a:ext cx="1484998" cy="1484998"/>
        </a:xfrm>
        <a:prstGeom prst="ellipse">
          <a:avLst/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Investments</a:t>
          </a:r>
        </a:p>
      </dsp:txBody>
      <dsp:txXfrm>
        <a:off x="1632796" y="2322317"/>
        <a:ext cx="1050052" cy="105005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BE3608-5731-9045-BB74-9BA95F196202}">
      <dsp:nvSpPr>
        <dsp:cNvPr id="0" name=""/>
        <dsp:cNvSpPr/>
      </dsp:nvSpPr>
      <dsp:spPr>
        <a:xfrm>
          <a:off x="3493261" y="2104844"/>
          <a:ext cx="1484998" cy="148499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Supply Chain</a:t>
          </a:r>
        </a:p>
      </dsp:txBody>
      <dsp:txXfrm>
        <a:off x="3710734" y="2322317"/>
        <a:ext cx="1050052" cy="1050052"/>
      </dsp:txXfrm>
    </dsp:sp>
    <dsp:sp modelId="{DFCD39E5-E62B-F243-9F30-031F01959331}">
      <dsp:nvSpPr>
        <dsp:cNvPr id="0" name=""/>
        <dsp:cNvSpPr/>
      </dsp:nvSpPr>
      <dsp:spPr>
        <a:xfrm rot="16079499">
          <a:off x="4048345" y="1575443"/>
          <a:ext cx="303333" cy="5048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 rot="10800000">
        <a:off x="4095440" y="1721895"/>
        <a:ext cx="212333" cy="302939"/>
      </dsp:txXfrm>
    </dsp:sp>
    <dsp:sp modelId="{CA140B09-9CF5-104A-9646-76BC8976FE34}">
      <dsp:nvSpPr>
        <dsp:cNvPr id="0" name=""/>
        <dsp:cNvSpPr/>
      </dsp:nvSpPr>
      <dsp:spPr>
        <a:xfrm>
          <a:off x="3421162" y="48783"/>
          <a:ext cx="1484998" cy="148499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baseline="0" dirty="0"/>
            <a:t>Labor</a:t>
          </a:r>
        </a:p>
      </dsp:txBody>
      <dsp:txXfrm>
        <a:off x="3638635" y="266256"/>
        <a:ext cx="1050052" cy="1050052"/>
      </dsp:txXfrm>
    </dsp:sp>
    <dsp:sp modelId="{1DD4573A-E309-BB41-B2EC-186C9C66229D}">
      <dsp:nvSpPr>
        <dsp:cNvPr id="0" name=""/>
        <dsp:cNvSpPr/>
      </dsp:nvSpPr>
      <dsp:spPr>
        <a:xfrm>
          <a:off x="5108706" y="2594894"/>
          <a:ext cx="314258" cy="5048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5108706" y="2695874"/>
        <a:ext cx="219981" cy="302939"/>
      </dsp:txXfrm>
    </dsp:sp>
    <dsp:sp modelId="{398C0F37-E227-3647-A0DD-BB85844ECEA6}">
      <dsp:nvSpPr>
        <dsp:cNvPr id="0" name=""/>
        <dsp:cNvSpPr/>
      </dsp:nvSpPr>
      <dsp:spPr>
        <a:xfrm>
          <a:off x="5571199" y="2104844"/>
          <a:ext cx="1484998" cy="1484998"/>
        </a:xfrm>
        <a:prstGeom prst="ellipse">
          <a:avLst/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baseline="0" dirty="0"/>
            <a:t>Materials</a:t>
          </a:r>
        </a:p>
      </dsp:txBody>
      <dsp:txXfrm>
        <a:off x="5788672" y="2322317"/>
        <a:ext cx="1050052" cy="1050052"/>
      </dsp:txXfrm>
    </dsp:sp>
    <dsp:sp modelId="{71B47D7F-BE5C-D343-A119-5C7D1A5EEAD9}">
      <dsp:nvSpPr>
        <dsp:cNvPr id="0" name=""/>
        <dsp:cNvSpPr/>
      </dsp:nvSpPr>
      <dsp:spPr>
        <a:xfrm rot="5400000">
          <a:off x="4066174" y="3647767"/>
          <a:ext cx="339172" cy="5048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4117050" y="3697871"/>
        <a:ext cx="237420" cy="302939"/>
      </dsp:txXfrm>
    </dsp:sp>
    <dsp:sp modelId="{762265D4-5F10-874D-900D-578E35413169}">
      <dsp:nvSpPr>
        <dsp:cNvPr id="0" name=""/>
        <dsp:cNvSpPr/>
      </dsp:nvSpPr>
      <dsp:spPr>
        <a:xfrm>
          <a:off x="3485687" y="4229790"/>
          <a:ext cx="1500145" cy="1390982"/>
        </a:xfrm>
        <a:prstGeom prst="ellipse">
          <a:avLst/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baseline="0" dirty="0"/>
            <a:t>Transportation</a:t>
          </a:r>
        </a:p>
      </dsp:txBody>
      <dsp:txXfrm>
        <a:off x="3705378" y="4433495"/>
        <a:ext cx="1060763" cy="983572"/>
      </dsp:txXfrm>
    </dsp:sp>
    <dsp:sp modelId="{5756EFA9-7AFA-C54F-B515-6FB1B9F47F41}">
      <dsp:nvSpPr>
        <dsp:cNvPr id="0" name=""/>
        <dsp:cNvSpPr/>
      </dsp:nvSpPr>
      <dsp:spPr>
        <a:xfrm rot="10800000">
          <a:off x="3048556" y="2594894"/>
          <a:ext cx="314258" cy="5048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 rot="10800000">
        <a:off x="3142833" y="2695874"/>
        <a:ext cx="219981" cy="302939"/>
      </dsp:txXfrm>
    </dsp:sp>
    <dsp:sp modelId="{AA28F965-0CAE-A94F-9A0D-1B3091BFF1A6}">
      <dsp:nvSpPr>
        <dsp:cNvPr id="0" name=""/>
        <dsp:cNvSpPr/>
      </dsp:nvSpPr>
      <dsp:spPr>
        <a:xfrm>
          <a:off x="1415323" y="2104844"/>
          <a:ext cx="1484998" cy="1484998"/>
        </a:xfrm>
        <a:prstGeom prst="ellipse">
          <a:avLst/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Investments</a:t>
          </a:r>
        </a:p>
      </dsp:txBody>
      <dsp:txXfrm>
        <a:off x="1632796" y="2322317"/>
        <a:ext cx="1050052" cy="10500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99F20A1-FB80-45AB-9D05-06CE68819FC1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7584B2C-03FC-4547-BCA1-1BD141FEA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3031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A1D31CD-003A-45D7-84B6-1982CF5642E0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91169AA-2D97-42F2-BD9A-13033E9506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566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A88F4CA-A803-4C75-9D7A-C6CE6D0DB609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 defTabSz="931774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4755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A88F4CA-A803-4C75-9D7A-C6CE6D0DB609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 defTabSz="931774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3705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A88F4CA-A803-4C75-9D7A-C6CE6D0DB609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 defTabSz="931774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70614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A88F4CA-A803-4C75-9D7A-C6CE6D0DB609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 defTabSz="931774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2592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A88F4CA-A803-4C75-9D7A-C6CE6D0DB609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 defTabSz="931774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3691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A88F4CA-A803-4C75-9D7A-C6CE6D0DB609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 defTabSz="931774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8500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A88F4CA-A803-4C75-9D7A-C6CE6D0DB609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 defTabSz="931774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3830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A88F4CA-A803-4C75-9D7A-C6CE6D0DB609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 defTabSz="931774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n-US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105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A88F4CA-A803-4C75-9D7A-C6CE6D0DB609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 defTabSz="931774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US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46328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A88F4CA-A803-4C75-9D7A-C6CE6D0DB609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 defTabSz="931774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4860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A88F4CA-A803-4C75-9D7A-C6CE6D0DB609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 defTabSz="931774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en-US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9914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A88F4CA-A803-4C75-9D7A-C6CE6D0DB609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 defTabSz="931774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2512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A88F4CA-A803-4C75-9D7A-C6CE6D0DB609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 defTabSz="931774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n-US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18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A88F4CA-A803-4C75-9D7A-C6CE6D0DB609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 defTabSz="931774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en-US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2002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A88F4CA-A803-4C75-9D7A-C6CE6D0DB609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 defTabSz="931774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en-US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1887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6336304E-FDE3-4B4F-A3B7-EBE87F3FA5E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71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797957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6336304E-FDE3-4B4F-A3B7-EBE87F3FA5E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72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855309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6336304E-FDE3-4B4F-A3B7-EBE87F3FA5E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73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513988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6336304E-FDE3-4B4F-A3B7-EBE87F3FA5E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74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90594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6336304E-FDE3-4B4F-A3B7-EBE87F3FA5E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75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572105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6336304E-FDE3-4B4F-A3B7-EBE87F3FA5E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76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280789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6336304E-FDE3-4B4F-A3B7-EBE87F3FA5E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77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804042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A88F4CA-A803-4C75-9D7A-C6CE6D0DB609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 defTabSz="931774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56973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6336304E-FDE3-4B4F-A3B7-EBE87F3FA5E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78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7522545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6336304E-FDE3-4B4F-A3B7-EBE87F3FA5E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79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3115691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6336304E-FDE3-4B4F-A3B7-EBE87F3FA5E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80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101418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6336304E-FDE3-4B4F-A3B7-EBE87F3FA5E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81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7884031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6336304E-FDE3-4B4F-A3B7-EBE87F3FA5E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82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4316907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77% interacting with the word Flexibility comes from research by Microsoft.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FA5A0E93-17A9-40B2-9147-CA497270A151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83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8582144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6336304E-FDE3-4B4F-A3B7-EBE87F3FA5E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84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8611254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6336304E-FDE3-4B4F-A3B7-EBE87F3FA5E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86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8625646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6336304E-FDE3-4B4F-A3B7-EBE87F3FA5E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87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8884246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6336304E-FDE3-4B4F-A3B7-EBE87F3FA5E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88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729791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A88F4CA-A803-4C75-9D7A-C6CE6D0DB609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 defTabSz="931774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79115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6336304E-FDE3-4B4F-A3B7-EBE87F3FA5E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89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0185535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6336304E-FDE3-4B4F-A3B7-EBE87F3FA5E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90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2232213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6336304E-FDE3-4B4F-A3B7-EBE87F3FA5E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91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590000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6336304E-FDE3-4B4F-A3B7-EBE87F3FA5E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92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7981782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6336304E-FDE3-4B4F-A3B7-EBE87F3FA5E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93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1173282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6336304E-FDE3-4B4F-A3B7-EBE87F3FA5E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94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1136192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6336304E-FDE3-4B4F-A3B7-EBE87F3FA5E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95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2262844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6336304E-FDE3-4B4F-A3B7-EBE87F3FA5E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96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8391653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6336304E-FDE3-4B4F-A3B7-EBE87F3FA5E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97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7231551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6336304E-FDE3-4B4F-A3B7-EBE87F3FA5E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98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247637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A88F4CA-A803-4C75-9D7A-C6CE6D0DB609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 defTabSz="931774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85941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6336304E-FDE3-4B4F-A3B7-EBE87F3FA5E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99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43545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A88F4CA-A803-4C75-9D7A-C6CE6D0DB609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 defTabSz="931774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01610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A88F4CA-A803-4C75-9D7A-C6CE6D0DB609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 defTabSz="931774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8051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A88F4CA-A803-4C75-9D7A-C6CE6D0DB609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 defTabSz="931774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2358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A88F4CA-A803-4C75-9D7A-C6CE6D0DB609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 defTabSz="931774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417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slideLayouts/_rels/slideLayout8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Layouts/_rels/slideLayout8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845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649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8982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f Presenta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C20DB03B-6834-9BB1-D1DA-96048F5FAD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5209" y="2569115"/>
            <a:ext cx="6151519" cy="1128960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of Presentation</a:t>
            </a:r>
            <a:br>
              <a:rPr lang="en-US"/>
            </a:br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BD01C2D-3A2F-8EC9-D926-97590E3573C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9768" y="3658330"/>
            <a:ext cx="6156961" cy="1128961"/>
          </a:xfrm>
          <a:prstGeom prst="rect">
            <a:avLst/>
          </a:prstGeom>
          <a:noFill/>
        </p:spPr>
        <p:txBody>
          <a:bodyPr/>
          <a:lstStyle>
            <a:lvl1pPr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 of Presentation / Name of Presenter</a:t>
            </a:r>
          </a:p>
          <a:p>
            <a:pPr lvl="0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A4E32E-315B-3BEE-5C40-A4304E6152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15659" y="2470646"/>
            <a:ext cx="2822932" cy="231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9860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evider 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EC46D22A-2C6A-EA46-7FA7-367090E818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711" y="2380944"/>
            <a:ext cx="7886700" cy="945781"/>
          </a:xfrm>
          <a:prstGeom prst="rect">
            <a:avLst/>
          </a:prstGeom>
        </p:spPr>
        <p:txBody>
          <a:bodyPr/>
          <a:lstStyle>
            <a:lvl1pPr algn="ctr">
              <a:defRPr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Section Divider 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15D6D9-C182-8D98-6AEA-17DDB4B3DED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1519" y="3429000"/>
            <a:ext cx="7862887" cy="786887"/>
          </a:xfrm>
          <a:prstGeom prst="rect">
            <a:avLst/>
          </a:prstGeom>
        </p:spPr>
        <p:txBody>
          <a:bodyPr/>
          <a:lstStyle>
            <a:lvl1pPr algn="ctr"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A2A5D4-0A04-6CA8-AB1E-8B837D9A69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364" y="6331235"/>
            <a:ext cx="2389141" cy="462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2818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0">
            <a:extLst>
              <a:ext uri="{FF2B5EF4-FFF2-40B4-BE49-F238E27FC236}">
                <a16:creationId xmlns:a16="http://schemas.microsoft.com/office/drawing/2014/main" id="{9B7F2B3A-1F64-3F8F-BDEC-65D382179D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711" y="2380944"/>
            <a:ext cx="7886700" cy="945781"/>
          </a:xfrm>
          <a:prstGeom prst="rect">
            <a:avLst/>
          </a:prstGeom>
        </p:spPr>
        <p:txBody>
          <a:bodyPr/>
          <a:lstStyle>
            <a:lvl1pPr algn="ctr">
              <a:defRPr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Section Divider 2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8900EDD-D9EF-F2A6-D324-25BE69EFFE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1519" y="3429000"/>
            <a:ext cx="7862887" cy="786887"/>
          </a:xfrm>
          <a:prstGeom prst="rect">
            <a:avLst/>
          </a:prstGeom>
        </p:spPr>
        <p:txBody>
          <a:bodyPr/>
          <a:lstStyle>
            <a:lvl1pPr algn="ctr"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EBC495A-0ECA-823D-69AB-105348F23D5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75" y="6321778"/>
            <a:ext cx="2780291" cy="49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9980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f Content Slid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BE84C1-8C83-B225-BA76-56F306A39E6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6401" y="794949"/>
            <a:ext cx="8356600" cy="607361"/>
          </a:xfrm>
          <a:prstGeom prst="rect">
            <a:avLst/>
          </a:prstGeom>
        </p:spPr>
        <p:txBody>
          <a:bodyPr/>
          <a:lstStyle>
            <a:lvl1pPr>
              <a:defRPr sz="25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Title of Content Slide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4545DE3-D5F9-23F0-91C4-84DAC43B45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6401" y="1403352"/>
            <a:ext cx="8356600" cy="4138083"/>
          </a:xfrm>
          <a:prstGeom prst="rect">
            <a:avLst/>
          </a:prstGeom>
        </p:spPr>
        <p:txBody>
          <a:bodyPr/>
          <a:lstStyle>
            <a:lvl1pP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C2B4E5-7B22-1F4E-6529-008E2BDB722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75" y="6321778"/>
            <a:ext cx="2780291" cy="49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8303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f Content Slide 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A927DA-A993-3733-9260-4E105E7DEE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6401" y="794949"/>
            <a:ext cx="8356600" cy="607361"/>
          </a:xfrm>
          <a:prstGeom prst="rect">
            <a:avLst/>
          </a:prstGeom>
        </p:spPr>
        <p:txBody>
          <a:bodyPr/>
          <a:lstStyle>
            <a:lvl1pPr>
              <a:defRPr sz="25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Title of Content Slide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44271B3D-3358-57B4-3BC6-4265669230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6401" y="1403352"/>
            <a:ext cx="8356600" cy="4138083"/>
          </a:xfrm>
          <a:prstGeom prst="rect">
            <a:avLst/>
          </a:prstGeom>
        </p:spPr>
        <p:txBody>
          <a:bodyPr/>
          <a:lstStyle>
            <a:lvl1pP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3ACA89-97B0-A204-D542-BB79BD813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364" y="6331235"/>
            <a:ext cx="2389141" cy="462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6513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167" lvl="0" indent="-34287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33" lvl="1" indent="-31747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498" lvl="2" indent="-31747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664" lvl="3" indent="-31747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830" lvl="4" indent="-31747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2994" lvl="5" indent="-31747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160" lvl="6" indent="-31747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327" lvl="7" indent="-31747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492" lvl="8" indent="-31747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9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0F1F52-EC5D-8E10-3C73-30BC3C976A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47506" y="2158428"/>
            <a:ext cx="3096495" cy="254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1130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BC978-D973-EC41-AFF9-CC69D1E204A7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6A6A7-2BC3-8843-AAC1-05217FEBC64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FBE385-784E-0C34-CE12-3889E7B9C3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47956" y="2456967"/>
            <a:ext cx="2790635" cy="229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004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f Content Slid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BE84C1-8C83-B225-BA76-56F306A39E6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6401" y="794949"/>
            <a:ext cx="8356600" cy="607361"/>
          </a:xfrm>
          <a:prstGeom prst="rect">
            <a:avLst/>
          </a:prstGeom>
        </p:spPr>
        <p:txBody>
          <a:bodyPr/>
          <a:lstStyle>
            <a:lvl1pPr>
              <a:defRPr sz="25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Title of Content Slide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4545DE3-D5F9-23F0-91C4-84DAC43B45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6401" y="1403352"/>
            <a:ext cx="8356600" cy="4138083"/>
          </a:xfrm>
          <a:prstGeom prst="rect">
            <a:avLst/>
          </a:prstGeom>
        </p:spPr>
        <p:txBody>
          <a:bodyPr/>
          <a:lstStyle>
            <a:lvl1pP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65062D-E124-4E5E-F838-BBC554C263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879" y="6321777"/>
            <a:ext cx="2453456" cy="44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542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2974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f Content Slide 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A927DA-A993-3733-9260-4E105E7DEE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6401" y="794949"/>
            <a:ext cx="8356600" cy="607361"/>
          </a:xfrm>
          <a:prstGeom prst="rect">
            <a:avLst/>
          </a:prstGeom>
        </p:spPr>
        <p:txBody>
          <a:bodyPr/>
          <a:lstStyle>
            <a:lvl1pPr>
              <a:defRPr sz="25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Title of Content Slide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44271B3D-3358-57B4-3BC6-4265669230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6401" y="1403352"/>
            <a:ext cx="8356600" cy="4138083"/>
          </a:xfrm>
          <a:prstGeom prst="rect">
            <a:avLst/>
          </a:prstGeom>
        </p:spPr>
        <p:txBody>
          <a:bodyPr/>
          <a:lstStyle>
            <a:lvl1pP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8A1E69-F33A-5DB8-5F9A-CF36A717E0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364" y="6331235"/>
            <a:ext cx="2389141" cy="462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7070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07742" y="2014538"/>
            <a:ext cx="6858000" cy="2100263"/>
          </a:xfrm>
        </p:spPr>
        <p:txBody>
          <a:bodyPr lIns="0" tIns="0" rIns="0" anchor="b" anchorCtr="0"/>
          <a:lstStyle>
            <a:lvl1pPr algn="r">
              <a:defRPr sz="45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07742" y="4212191"/>
            <a:ext cx="6858000" cy="1045608"/>
          </a:xfrm>
        </p:spPr>
        <p:txBody>
          <a:bodyPr lIns="0" tIns="0" rIns="0" bIns="0">
            <a:normAutofit/>
          </a:bodyPr>
          <a:lstStyle>
            <a:lvl1pPr marL="0" indent="0" algn="r">
              <a:buNone/>
              <a:defRPr sz="165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76284" y="6243321"/>
            <a:ext cx="1389458" cy="365125"/>
          </a:xfrm>
          <a:prstGeom prst="rect">
            <a:avLst/>
          </a:prstGeom>
        </p:spPr>
        <p:txBody>
          <a:bodyPr/>
          <a:lstStyle/>
          <a:p>
            <a:fld id="{8F205B49-6B55-8648-B204-2004A0C66CA2}" type="datetime4">
              <a:rPr lang="en-US" smtClean="0"/>
              <a:t>May 19, 2023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386511" y="342900"/>
            <a:ext cx="5279231" cy="573087"/>
          </a:xfrm>
        </p:spPr>
        <p:txBody>
          <a:bodyPr rIns="0"/>
          <a:lstStyle>
            <a:lvl1pPr marL="0" indent="0" algn="r">
              <a:buFontTx/>
              <a:buNone/>
              <a:defRPr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r">
              <a:buFontTx/>
              <a:buNone/>
              <a:defRPr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0" algn="r">
              <a:buFontTx/>
              <a:buNone/>
              <a:defRPr/>
            </a:lvl3pPr>
            <a:lvl4pPr marL="1028700" indent="0" algn="r">
              <a:buFontTx/>
              <a:buNone/>
              <a:defRPr/>
            </a:lvl4pPr>
            <a:lvl5pPr marL="1371600" indent="0" algn="r">
              <a:buFontTx/>
              <a:buNone/>
              <a:defRPr/>
            </a:lvl5pPr>
          </a:lstStyle>
          <a:p>
            <a:pPr lvl="0"/>
            <a:r>
              <a:rPr lang="en-US" dirty="0"/>
              <a:t>Click to edit Report 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1807742" y="5922646"/>
            <a:ext cx="6858000" cy="320675"/>
          </a:xfrm>
        </p:spPr>
        <p:txBody>
          <a:bodyPr tIns="0" rIns="0" bIns="0" anchor="b" anchorCtr="0">
            <a:noAutofit/>
          </a:bodyPr>
          <a:lstStyle>
            <a:lvl1pPr marL="0" indent="0" algn="r">
              <a:buFontTx/>
              <a:buNone/>
              <a:defRPr sz="1350" b="0" i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Click to edit Name</a:t>
            </a:r>
          </a:p>
        </p:txBody>
      </p:sp>
    </p:spTree>
    <p:extLst>
      <p:ext uri="{BB962C8B-B14F-4D97-AF65-F5344CB8AC3E}">
        <p14:creationId xmlns:p14="http://schemas.microsoft.com/office/powerpoint/2010/main" val="6199539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80061" y="0"/>
            <a:ext cx="8259785" cy="1051560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80060" y="2009775"/>
            <a:ext cx="8261033" cy="37195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80060" y="1370807"/>
            <a:ext cx="8259785" cy="476250"/>
          </a:xfrm>
        </p:spPr>
        <p:txBody>
          <a:bodyPr anchor="b">
            <a:normAutofit/>
          </a:bodyPr>
          <a:lstStyle>
            <a:lvl1pPr marL="0" indent="0">
              <a:buNone/>
              <a:defRPr sz="2100" b="0" i="0">
                <a:latin typeface="Arial" charset="0"/>
                <a:ea typeface="Arial" charset="0"/>
                <a:cs typeface="Arial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6796278" y="6199633"/>
            <a:ext cx="1397601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A7A3749F-FA74-264E-A1D6-65E17B3CB8B6}" type="datetime4">
              <a:rPr lang="en-US" smtClean="0"/>
              <a:pPr/>
              <a:t>May 19, 2023</a:t>
            </a:fld>
            <a:endParaRPr 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210139" y="6199633"/>
            <a:ext cx="641679" cy="365125"/>
          </a:xfrm>
          <a:prstGeom prst="rect">
            <a:avLst/>
          </a:prstGeom>
        </p:spPr>
        <p:txBody>
          <a:bodyPr lIns="45720" anchor="ctr" anchorCtr="0"/>
          <a:lstStyle>
            <a:lvl1pPr algn="l">
              <a:defRPr sz="900" b="1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| Pg. </a:t>
            </a:r>
            <a:fld id="{818D94B4-8502-5D40-8A2F-77E12E79206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8841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80060" y="1373187"/>
            <a:ext cx="4037409" cy="476250"/>
          </a:xfrm>
        </p:spPr>
        <p:txBody>
          <a:bodyPr anchor="b"/>
          <a:lstStyle>
            <a:lvl1pPr marL="0" indent="0">
              <a:buNone/>
              <a:defRPr sz="1800" b="0" i="0">
                <a:latin typeface="Arial" charset="0"/>
                <a:ea typeface="Arial" charset="0"/>
                <a:cs typeface="Arial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" y="2071688"/>
            <a:ext cx="4037409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27958" y="1373187"/>
            <a:ext cx="4040983" cy="476250"/>
          </a:xfrm>
        </p:spPr>
        <p:txBody>
          <a:bodyPr anchor="b"/>
          <a:lstStyle>
            <a:lvl1pPr marL="0" indent="0">
              <a:buNone/>
              <a:defRPr sz="1800" b="0" i="0">
                <a:latin typeface="Arial" charset="0"/>
                <a:ea typeface="Arial" charset="0"/>
                <a:cs typeface="Arial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7958" y="2071688"/>
            <a:ext cx="404098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80060" y="1"/>
            <a:ext cx="8208168" cy="1047749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21" name="Date Placeholder 3"/>
          <p:cNvSpPr>
            <a:spLocks noGrp="1"/>
          </p:cNvSpPr>
          <p:nvPr>
            <p:ph type="dt" sz="half" idx="10"/>
          </p:nvPr>
        </p:nvSpPr>
        <p:spPr>
          <a:xfrm>
            <a:off x="6796278" y="6199633"/>
            <a:ext cx="1397601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A7A3749F-FA74-264E-A1D6-65E17B3CB8B6}" type="datetime4">
              <a:rPr lang="en-US" smtClean="0"/>
              <a:pPr/>
              <a:t>May 19, 2023</a:t>
            </a:fld>
            <a:endParaRPr lang="en-US" dirty="0"/>
          </a:p>
        </p:txBody>
      </p:sp>
      <p:sp>
        <p:nvSpPr>
          <p:cNvPr id="22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208874" y="6199633"/>
            <a:ext cx="641679" cy="365125"/>
          </a:xfrm>
          <a:prstGeom prst="rect">
            <a:avLst/>
          </a:prstGeom>
        </p:spPr>
        <p:txBody>
          <a:bodyPr lIns="45720" anchor="ctr" anchorCtr="0"/>
          <a:lstStyle>
            <a:lvl1pPr algn="l">
              <a:defRPr sz="900" b="1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| Pg. </a:t>
            </a:r>
            <a:fld id="{818D94B4-8502-5D40-8A2F-77E12E79206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575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6796278" y="6199633"/>
            <a:ext cx="1397601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A7A3749F-FA74-264E-A1D6-65E17B3CB8B6}" type="datetime4">
              <a:rPr lang="en-US" smtClean="0"/>
              <a:pPr/>
              <a:t>May 19, 2023</a:t>
            </a:fld>
            <a:endParaRPr 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209026" y="6199633"/>
            <a:ext cx="641679" cy="365125"/>
          </a:xfrm>
          <a:prstGeom prst="rect">
            <a:avLst/>
          </a:prstGeom>
        </p:spPr>
        <p:txBody>
          <a:bodyPr lIns="45720" anchor="ctr" anchorCtr="0"/>
          <a:lstStyle>
            <a:lvl1pPr algn="l">
              <a:defRPr sz="900" b="1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| Pg. </a:t>
            </a:r>
            <a:fld id="{818D94B4-8502-5D40-8A2F-77E12E79206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4634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(No Powerhills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0F35A0F-C3E4-40C0-AC59-9D3687765037}"/>
              </a:ext>
            </a:extLst>
          </p:cNvPr>
          <p:cNvSpPr/>
          <p:nvPr userDrawn="1"/>
        </p:nvSpPr>
        <p:spPr>
          <a:xfrm>
            <a:off x="0" y="0"/>
            <a:ext cx="9144000" cy="108813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6796278" y="6199633"/>
            <a:ext cx="1397601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A7A3749F-FA74-264E-A1D6-65E17B3CB8B6}" type="datetime4">
              <a:rPr lang="en-US" smtClean="0"/>
              <a:pPr/>
              <a:t>May 19, 2023</a:t>
            </a:fld>
            <a:endParaRPr 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209026" y="6199633"/>
            <a:ext cx="641679" cy="365125"/>
          </a:xfrm>
          <a:prstGeom prst="rect">
            <a:avLst/>
          </a:prstGeom>
        </p:spPr>
        <p:txBody>
          <a:bodyPr lIns="45720" anchor="ctr" anchorCtr="0"/>
          <a:lstStyle>
            <a:lvl1pPr algn="l">
              <a:defRPr sz="900" b="1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| Pg. </a:t>
            </a:r>
            <a:fld id="{818D94B4-8502-5D40-8A2F-77E12E79206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790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(No Powerhills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0F35A0F-C3E4-40C0-AC59-9D3687765037}"/>
              </a:ext>
            </a:extLst>
          </p:cNvPr>
          <p:cNvSpPr/>
          <p:nvPr userDrawn="1"/>
        </p:nvSpPr>
        <p:spPr>
          <a:xfrm>
            <a:off x="0" y="0"/>
            <a:ext cx="9144000" cy="108813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6796278" y="6199633"/>
            <a:ext cx="1397601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A7A3749F-FA74-264E-A1D6-65E17B3CB8B6}" type="datetime4">
              <a:rPr lang="en-US" smtClean="0"/>
              <a:pPr/>
              <a:t>May 19, 2023</a:t>
            </a:fld>
            <a:endParaRPr 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209026" y="6199633"/>
            <a:ext cx="641679" cy="365125"/>
          </a:xfrm>
          <a:prstGeom prst="rect">
            <a:avLst/>
          </a:prstGeom>
        </p:spPr>
        <p:txBody>
          <a:bodyPr lIns="45720" anchor="ctr" anchorCtr="0"/>
          <a:lstStyle>
            <a:lvl1pPr algn="l">
              <a:defRPr sz="900" b="1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| Pg. </a:t>
            </a:r>
            <a:fld id="{818D94B4-8502-5D40-8A2F-77E12E79206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EE9BCB9-CB0F-4D4B-9522-2DF2EEFE33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060" y="2009775"/>
            <a:ext cx="8261033" cy="37195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B830135-56B7-4AA4-95ED-CE8E9684FF6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80060" y="1370807"/>
            <a:ext cx="8259785" cy="476250"/>
          </a:xfrm>
        </p:spPr>
        <p:txBody>
          <a:bodyPr anchor="b">
            <a:normAutofit/>
          </a:bodyPr>
          <a:lstStyle>
            <a:lvl1pPr marL="0" indent="0">
              <a:buNone/>
              <a:defRPr sz="2100" b="0" i="0">
                <a:latin typeface="Arial" charset="0"/>
                <a:ea typeface="Arial" charset="0"/>
                <a:cs typeface="Arial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9552025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0060" y="0"/>
            <a:ext cx="8208169" cy="1051560"/>
          </a:xfrm>
          <a:ln>
            <a:noFill/>
          </a:ln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" y="2011680"/>
            <a:ext cx="8209409" cy="37216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80060" y="1371600"/>
            <a:ext cx="8208168" cy="476250"/>
          </a:xfrm>
        </p:spPr>
        <p:txBody>
          <a:bodyPr anchor="b">
            <a:normAutofit/>
          </a:bodyPr>
          <a:lstStyle>
            <a:lvl1pPr marL="0" indent="0">
              <a:buNone/>
              <a:defRPr sz="2100" b="0" i="0">
                <a:latin typeface="Arial" charset="0"/>
                <a:ea typeface="Arial" charset="0"/>
                <a:cs typeface="Arial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2"/>
          </p:nvPr>
        </p:nvSpPr>
        <p:spPr>
          <a:xfrm>
            <a:off x="6796278" y="6199633"/>
            <a:ext cx="1397601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A7A3749F-FA74-264E-A1D6-65E17B3CB8B6}" type="datetime4">
              <a:rPr lang="en-US" smtClean="0"/>
              <a:pPr/>
              <a:t>May 19, 2023</a:t>
            </a:fld>
            <a:endParaRPr lang="en-US" dirty="0"/>
          </a:p>
        </p:txBody>
      </p:sp>
      <p:sp>
        <p:nvSpPr>
          <p:cNvPr id="1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209671" y="6199633"/>
            <a:ext cx="641679" cy="365125"/>
          </a:xfrm>
          <a:prstGeom prst="rect">
            <a:avLst/>
          </a:prstGeom>
        </p:spPr>
        <p:txBody>
          <a:bodyPr lIns="45720" anchor="ctr" anchorCtr="0"/>
          <a:lstStyle>
            <a:lvl1pPr algn="l">
              <a:defRPr sz="900" b="1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| Pg. </a:t>
            </a:r>
            <a:fld id="{818D94B4-8502-5D40-8A2F-77E12E79206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AE84B03-2A24-4DA0-A9AF-976B06D044CF}"/>
              </a:ext>
            </a:extLst>
          </p:cNvPr>
          <p:cNvCxnSpPr/>
          <p:nvPr userDrawn="1"/>
        </p:nvCxnSpPr>
        <p:spPr>
          <a:xfrm>
            <a:off x="478172" y="1047750"/>
            <a:ext cx="8209026" cy="0"/>
          </a:xfrm>
          <a:prstGeom prst="line">
            <a:avLst/>
          </a:prstGeom>
          <a:ln w="28575">
            <a:solidFill>
              <a:srgbClr val="068B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F7BC5E2D-0406-4A13-81AB-932987A68E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0061" y="6035469"/>
            <a:ext cx="1100381" cy="629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0575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80060" y="1371600"/>
            <a:ext cx="4037409" cy="476250"/>
          </a:xfrm>
        </p:spPr>
        <p:txBody>
          <a:bodyPr anchor="b"/>
          <a:lstStyle>
            <a:lvl1pPr marL="0" indent="0">
              <a:buNone/>
              <a:defRPr sz="1800" b="0" i="0">
                <a:latin typeface="Arial" charset="0"/>
                <a:ea typeface="Arial" charset="0"/>
                <a:cs typeface="Arial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" y="2075688"/>
            <a:ext cx="4037409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27958" y="1371600"/>
            <a:ext cx="4040983" cy="476250"/>
          </a:xfrm>
        </p:spPr>
        <p:txBody>
          <a:bodyPr anchor="b"/>
          <a:lstStyle>
            <a:lvl1pPr marL="0" indent="0">
              <a:buNone/>
              <a:defRPr sz="1800" b="0" i="0">
                <a:latin typeface="Arial" charset="0"/>
                <a:ea typeface="Arial" charset="0"/>
                <a:cs typeface="Arial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7958" y="2075688"/>
            <a:ext cx="404098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80060" y="0"/>
            <a:ext cx="8208168" cy="1051560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10"/>
          </p:nvPr>
        </p:nvSpPr>
        <p:spPr>
          <a:xfrm>
            <a:off x="6796278" y="6199633"/>
            <a:ext cx="1397601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A7A3749F-FA74-264E-A1D6-65E17B3CB8B6}" type="datetime4">
              <a:rPr lang="en-US" smtClean="0"/>
              <a:pPr/>
              <a:t>May 19, 2023</a:t>
            </a:fld>
            <a:endParaRPr lang="en-US" dirty="0"/>
          </a:p>
        </p:txBody>
      </p:sp>
      <p:sp>
        <p:nvSpPr>
          <p:cNvPr id="21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209026" y="6199633"/>
            <a:ext cx="641679" cy="365125"/>
          </a:xfrm>
          <a:prstGeom prst="rect">
            <a:avLst/>
          </a:prstGeom>
        </p:spPr>
        <p:txBody>
          <a:bodyPr lIns="45720" anchor="ctr" anchorCtr="0"/>
          <a:lstStyle>
            <a:lvl1pPr algn="l">
              <a:defRPr sz="900" b="1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| Pg. </a:t>
            </a:r>
            <a:fld id="{818D94B4-8502-5D40-8A2F-77E12E79206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035E1F9-1D05-4487-B68C-9313F905008B}"/>
              </a:ext>
            </a:extLst>
          </p:cNvPr>
          <p:cNvCxnSpPr/>
          <p:nvPr userDrawn="1"/>
        </p:nvCxnSpPr>
        <p:spPr>
          <a:xfrm>
            <a:off x="478172" y="1047750"/>
            <a:ext cx="8209026" cy="0"/>
          </a:xfrm>
          <a:prstGeom prst="line">
            <a:avLst/>
          </a:prstGeom>
          <a:ln w="28575">
            <a:solidFill>
              <a:srgbClr val="068B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25FB80F4-30B4-488F-9355-9E7949220E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0061" y="6035469"/>
            <a:ext cx="1100381" cy="629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7304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1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6796278" y="6199633"/>
            <a:ext cx="1397601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A7A3749F-FA74-264E-A1D6-65E17B3CB8B6}" type="datetime4">
              <a:rPr lang="en-US" smtClean="0"/>
              <a:pPr/>
              <a:t>May 19, 2023</a:t>
            </a:fld>
            <a:endParaRPr 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209670" y="6199633"/>
            <a:ext cx="641679" cy="365125"/>
          </a:xfrm>
          <a:prstGeom prst="rect">
            <a:avLst/>
          </a:prstGeom>
        </p:spPr>
        <p:txBody>
          <a:bodyPr lIns="45720" anchor="ctr" anchorCtr="0"/>
          <a:lstStyle>
            <a:lvl1pPr algn="l">
              <a:defRPr sz="900" b="1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| Pg. </a:t>
            </a:r>
            <a:fld id="{818D94B4-8502-5D40-8A2F-77E12E79206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60E0C96-B320-40B9-8243-B24D6FE194C1}"/>
              </a:ext>
            </a:extLst>
          </p:cNvPr>
          <p:cNvCxnSpPr/>
          <p:nvPr userDrawn="1"/>
        </p:nvCxnSpPr>
        <p:spPr>
          <a:xfrm>
            <a:off x="478172" y="1047750"/>
            <a:ext cx="8209026" cy="0"/>
          </a:xfrm>
          <a:prstGeom prst="line">
            <a:avLst/>
          </a:prstGeom>
          <a:ln w="28575">
            <a:solidFill>
              <a:srgbClr val="068B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FE69E49B-FF09-47FE-AD15-CB9CF257B5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0061" y="6035469"/>
            <a:ext cx="1100381" cy="629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674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10853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285749"/>
            <a:ext cx="9144000" cy="60252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6796278" y="6199633"/>
            <a:ext cx="1397601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A7A3749F-FA74-264E-A1D6-65E17B3CB8B6}" type="datetime4">
              <a:rPr lang="en-US" smtClean="0"/>
              <a:pPr/>
              <a:t>May 19, 2023</a:t>
            </a:fld>
            <a:endParaRPr 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209668" y="6199633"/>
            <a:ext cx="641679" cy="365125"/>
          </a:xfrm>
          <a:prstGeom prst="rect">
            <a:avLst/>
          </a:prstGeom>
        </p:spPr>
        <p:txBody>
          <a:bodyPr lIns="45720" anchor="ctr" anchorCtr="0"/>
          <a:lstStyle>
            <a:lvl1pPr algn="l">
              <a:defRPr sz="900" b="1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| Pg. </a:t>
            </a:r>
            <a:fld id="{818D94B4-8502-5D40-8A2F-77E12E79206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169140E-6BBF-434E-9A81-9DAA9577FB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060" y="2009775"/>
            <a:ext cx="8261033" cy="37195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AB11913-7FB8-49F6-98D1-AB5BFA06AAE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80060" y="1370807"/>
            <a:ext cx="8259785" cy="476250"/>
          </a:xfrm>
        </p:spPr>
        <p:txBody>
          <a:bodyPr anchor="b">
            <a:normAutofit/>
          </a:bodyPr>
          <a:lstStyle>
            <a:lvl1pPr marL="0" indent="0">
              <a:buNone/>
              <a:defRPr sz="2100" b="0" i="0">
                <a:latin typeface="Arial" charset="0"/>
                <a:ea typeface="Arial" charset="0"/>
                <a:cs typeface="Arial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447866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6796278" y="6199633"/>
            <a:ext cx="1397601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A7A3749F-FA74-264E-A1D6-65E17B3CB8B6}" type="datetime4">
              <a:rPr lang="en-US" smtClean="0"/>
              <a:pPr/>
              <a:t>May 19, 2023</a:t>
            </a:fld>
            <a:endParaRPr 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209668" y="6199633"/>
            <a:ext cx="641679" cy="365125"/>
          </a:xfrm>
          <a:prstGeom prst="rect">
            <a:avLst/>
          </a:prstGeom>
        </p:spPr>
        <p:txBody>
          <a:bodyPr lIns="45720" anchor="ctr" anchorCtr="0"/>
          <a:lstStyle>
            <a:lvl1pPr algn="l">
              <a:defRPr sz="900" b="1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| Pg. </a:t>
            </a:r>
            <a:fld id="{818D94B4-8502-5D40-8A2F-77E12E79206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2796C85-7915-4F56-8837-858996F6537C}"/>
              </a:ext>
            </a:extLst>
          </p:cNvPr>
          <p:cNvCxnSpPr/>
          <p:nvPr userDrawn="1"/>
        </p:nvCxnSpPr>
        <p:spPr>
          <a:xfrm>
            <a:off x="478172" y="1047750"/>
            <a:ext cx="8209026" cy="0"/>
          </a:xfrm>
          <a:prstGeom prst="line">
            <a:avLst/>
          </a:prstGeom>
          <a:ln w="28575">
            <a:solidFill>
              <a:srgbClr val="068B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55582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Blank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6796278" y="6199633"/>
            <a:ext cx="1397601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A7A3749F-FA74-264E-A1D6-65E17B3CB8B6}" type="datetime4">
              <a:rPr lang="en-US" smtClean="0"/>
              <a:pPr/>
              <a:t>May 19, 2023</a:t>
            </a:fld>
            <a:endParaRPr 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209668" y="6199633"/>
            <a:ext cx="641679" cy="365125"/>
          </a:xfrm>
          <a:prstGeom prst="rect">
            <a:avLst/>
          </a:prstGeom>
        </p:spPr>
        <p:txBody>
          <a:bodyPr lIns="45720" anchor="ctr" anchorCtr="0"/>
          <a:lstStyle>
            <a:lvl1pPr algn="l">
              <a:defRPr sz="900" b="1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| Pg. </a:t>
            </a:r>
            <a:fld id="{818D94B4-8502-5D40-8A2F-77E12E79206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2944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AA25F-C55B-4A46-B22D-E085AD3393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A4EB8-00F8-42C1-94F8-B3F52D0AE0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4606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- POW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A9A8933-9B44-41B5-BF86-93E7090CCB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334257" y="1611928"/>
            <a:ext cx="5181764" cy="1143000"/>
          </a:xfrm>
        </p:spPr>
        <p:txBody>
          <a:bodyPr lIns="45720" tIns="45720" rIns="45720" bIns="45720" anchor="b" anchorCtr="0"/>
          <a:lstStyle>
            <a:lvl1pPr algn="l">
              <a:lnSpc>
                <a:spcPct val="100000"/>
              </a:lnSpc>
              <a:spcBef>
                <a:spcPts val="394"/>
              </a:spcBef>
              <a:defRPr sz="225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3345358" y="2870473"/>
            <a:ext cx="5160467" cy="655459"/>
          </a:xfrm>
        </p:spPr>
        <p:txBody>
          <a:bodyPr lIns="45720" tIns="45720" rIns="45720" bIns="45720" anchor="t" anchorCtr="0"/>
          <a:lstStyle>
            <a:lvl1pPr marL="0" indent="0" algn="l">
              <a:lnSpc>
                <a:spcPct val="100000"/>
              </a:lnSpc>
              <a:spcBef>
                <a:spcPts val="394"/>
              </a:spcBef>
              <a:spcAft>
                <a:spcPct val="0"/>
              </a:spcAft>
              <a:buFont typeface="Wingdings" pitchFamily="2" charset="2"/>
              <a:buNone/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Footer Placeholder 6">
            <a:extLst>
              <a:ext uri="{FF2B5EF4-FFF2-40B4-BE49-F238E27FC236}">
                <a16:creationId xmlns:a16="http://schemas.microsoft.com/office/drawing/2014/main" id="{E95B0051-5AE6-4EBA-9257-27156FE2501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34258" y="6244191"/>
            <a:ext cx="3540888" cy="20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eaLnBrk="0" hangingPunct="0">
              <a:defRPr sz="75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[CLICK INSERT&gt;HEADER &amp; FOOTER TO ADD CUSTOM FOOTER TEXT]</a:t>
            </a:r>
          </a:p>
        </p:txBody>
      </p:sp>
    </p:spTree>
    <p:extLst>
      <p:ext uri="{BB962C8B-B14F-4D97-AF65-F5344CB8AC3E}">
        <p14:creationId xmlns:p14="http://schemas.microsoft.com/office/powerpoint/2010/main" val="34897038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-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CFB4090-122A-44ED-9C3C-E8BFE90603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334257" y="1611928"/>
            <a:ext cx="5181764" cy="1143000"/>
          </a:xfrm>
        </p:spPr>
        <p:txBody>
          <a:bodyPr lIns="45720" tIns="45720" rIns="45720" bIns="45720" anchor="b" anchorCtr="0"/>
          <a:lstStyle>
            <a:lvl1pPr algn="l">
              <a:lnSpc>
                <a:spcPct val="100000"/>
              </a:lnSpc>
              <a:spcBef>
                <a:spcPts val="394"/>
              </a:spcBef>
              <a:defRPr sz="225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3345358" y="2870473"/>
            <a:ext cx="5160467" cy="655459"/>
          </a:xfrm>
        </p:spPr>
        <p:txBody>
          <a:bodyPr lIns="45720" tIns="45720" rIns="45720" bIns="45720" anchor="t" anchorCtr="0"/>
          <a:lstStyle>
            <a:lvl1pPr marL="0" indent="0" algn="l">
              <a:lnSpc>
                <a:spcPct val="100000"/>
              </a:lnSpc>
              <a:spcBef>
                <a:spcPts val="394"/>
              </a:spcBef>
              <a:spcAft>
                <a:spcPct val="0"/>
              </a:spcAft>
              <a:buFont typeface="Wingdings" pitchFamily="2" charset="2"/>
              <a:buNone/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Footer Placeholder 6">
            <a:extLst>
              <a:ext uri="{FF2B5EF4-FFF2-40B4-BE49-F238E27FC236}">
                <a16:creationId xmlns:a16="http://schemas.microsoft.com/office/drawing/2014/main" id="{97BEE0DF-6729-4644-99E8-365D7178E8E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34258" y="6244191"/>
            <a:ext cx="3540888" cy="20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eaLnBrk="0" hangingPunct="0">
              <a:defRPr sz="75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[CLICK INSERT&gt;HEADER &amp; FOOTER TO ADD CUSTOM FOOTER TEXT]</a:t>
            </a:r>
          </a:p>
        </p:txBody>
      </p:sp>
    </p:spTree>
    <p:extLst>
      <p:ext uri="{BB962C8B-B14F-4D97-AF65-F5344CB8AC3E}">
        <p14:creationId xmlns:p14="http://schemas.microsoft.com/office/powerpoint/2010/main" val="6731109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7EE3574-ED02-4895-9B4A-7175DD740A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334257" y="1611928"/>
            <a:ext cx="5181764" cy="1143000"/>
          </a:xfrm>
        </p:spPr>
        <p:txBody>
          <a:bodyPr lIns="45720" tIns="45720" rIns="45720" bIns="45720" anchor="b" anchorCtr="0"/>
          <a:lstStyle>
            <a:lvl1pPr algn="l">
              <a:lnSpc>
                <a:spcPct val="100000"/>
              </a:lnSpc>
              <a:spcBef>
                <a:spcPts val="394"/>
              </a:spcBef>
              <a:defRPr sz="225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3345358" y="2870473"/>
            <a:ext cx="5160467" cy="655459"/>
          </a:xfrm>
        </p:spPr>
        <p:txBody>
          <a:bodyPr lIns="45720" tIns="45720" rIns="45720" bIns="45720" anchor="t" anchorCtr="0"/>
          <a:lstStyle>
            <a:lvl1pPr marL="0" indent="0" algn="l">
              <a:lnSpc>
                <a:spcPct val="100000"/>
              </a:lnSpc>
              <a:spcBef>
                <a:spcPts val="394"/>
              </a:spcBef>
              <a:spcAft>
                <a:spcPct val="0"/>
              </a:spcAft>
              <a:buFont typeface="Wingdings" pitchFamily="2" charset="2"/>
              <a:buNone/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34258" y="6415641"/>
            <a:ext cx="3540888" cy="20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eaLnBrk="0" hangingPunct="0">
              <a:defRPr sz="75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[CLICK INSERT&gt;HEADER &amp; FOOTER TO ADD CUSTOM FOOTER TEXT]</a:t>
            </a: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8EB3EC0C-BDBB-4126-A8A5-2C1D22B589D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01087" y="6409805"/>
            <a:ext cx="290516" cy="20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 algn="r" eaLnBrk="0" hangingPunct="0">
              <a:defRPr sz="750">
                <a:solidFill>
                  <a:schemeClr val="tx2"/>
                </a:solidFill>
              </a:defRPr>
            </a:lvl1pPr>
          </a:lstStyle>
          <a:p>
            <a:fld id="{240EA3EE-AED1-4271-9E65-2BFAC2989DC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4203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 lIns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[CLICK INSERT&gt;HEADER &amp; FOOTER TO ADD CUSTOM FOOTER TEXT]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0AA6C-4273-429B-9B6C-9A3C96B88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567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ll Bulle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 lIns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[CLICK INSERT&gt;HEADER &amp; FOOTER TO ADD CUSTOM FOOTER TEXT]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0AA6C-4273-429B-9B6C-9A3C96B88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5650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/Table with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51867" y="1895475"/>
            <a:ext cx="8339736" cy="4284665"/>
          </a:xfrm>
        </p:spPr>
        <p:txBody>
          <a:bodyPr lIns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[CLICK INSERT&gt;HEADER &amp; FOOTER TO ADD CUSTOM FOOTER TEXT]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0AA6C-4273-429B-9B6C-9A3C96B8818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51864" y="1292268"/>
            <a:ext cx="8339737" cy="485775"/>
          </a:xfrm>
          <a:prstGeom prst="rect">
            <a:avLst/>
          </a:prstGeom>
          <a:ln>
            <a:noFill/>
          </a:ln>
        </p:spPr>
        <p:txBody>
          <a:bodyPr lIns="0" anchor="ctr" anchorCtr="0"/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92390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9675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 lIns="0"/>
          <a:lstStyle>
            <a:lvl1pPr marL="257175" indent="-257175">
              <a:spcBef>
                <a:spcPts val="1350"/>
              </a:spcBef>
              <a:spcAft>
                <a:spcPts val="0"/>
              </a:spcAft>
              <a:buFont typeface="+mj-lt"/>
              <a:buAutoNum type="arabicPeriod"/>
              <a:defRPr sz="1500"/>
            </a:lvl1pPr>
            <a:lvl2pPr marL="557213" indent="-175022">
              <a:defRPr sz="1200"/>
            </a:lvl2pPr>
            <a:lvl3pPr marL="685800" indent="-94060">
              <a:defRPr sz="1050"/>
            </a:lvl3pPr>
            <a:lvl4pPr marL="942975" indent="-123825">
              <a:defRPr sz="900"/>
            </a:lvl4pPr>
            <a:lvl5pPr marL="1114425" indent="-128588">
              <a:defRPr sz="675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[CLICK INSERT&gt;HEADER &amp; FOOTER TO ADD CUSTOM FOOTER TEXT]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0AA6C-4273-429B-9B6C-9A3C96B88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3226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51867" y="1260671"/>
            <a:ext cx="3791546" cy="4916292"/>
          </a:xfrm>
        </p:spPr>
        <p:txBody>
          <a:bodyPr lIns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700589" y="1260671"/>
            <a:ext cx="4291013" cy="4916292"/>
          </a:xfrm>
        </p:spPr>
        <p:txBody>
          <a:bodyPr lIns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[CLICK INSERT&gt;HEADER &amp; FOOTER TO ADD CUSTOM FOOTER TEXT]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0AA6C-4273-429B-9B6C-9A3C96B88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2515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Text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700588" y="1260671"/>
            <a:ext cx="4237513" cy="4916292"/>
          </a:xfrm>
        </p:spPr>
        <p:txBody>
          <a:bodyPr lIns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[CLICK INSERT&gt;HEADER &amp; FOOTER TO ADD CUSTOM FOOTER TEXT]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0AA6C-4273-429B-9B6C-9A3C96B88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5661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Text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51867" y="1260671"/>
            <a:ext cx="3920133" cy="4916292"/>
          </a:xfrm>
        </p:spPr>
        <p:txBody>
          <a:bodyPr lIns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[CLICK INSERT&gt;HEADER &amp; FOOTER TO ADD CUSTOM FOOTER TEXT]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0AA6C-4273-429B-9B6C-9A3C96B88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5995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51867" y="1876425"/>
            <a:ext cx="3796784" cy="4300540"/>
          </a:xfrm>
        </p:spPr>
        <p:txBody>
          <a:bodyPr lIns="0"/>
          <a:lstStyle>
            <a:lvl1pPr>
              <a:defRPr sz="1200"/>
            </a:lvl1pPr>
            <a:lvl2pPr>
              <a:defRPr sz="900"/>
            </a:lvl2pPr>
            <a:lvl3pPr>
              <a:defRPr sz="788"/>
            </a:lvl3pPr>
            <a:lvl4pPr>
              <a:defRPr sz="750"/>
            </a:lvl4pPr>
            <a:lvl5pPr>
              <a:defRPr sz="675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95351" y="1876425"/>
            <a:ext cx="4296251" cy="4300540"/>
          </a:xfrm>
        </p:spPr>
        <p:txBody>
          <a:bodyPr lIns="0"/>
          <a:lstStyle>
            <a:lvl1pPr>
              <a:defRPr sz="1200"/>
            </a:lvl1pPr>
            <a:lvl2pPr>
              <a:defRPr sz="900"/>
            </a:lvl2pPr>
            <a:lvl3pPr>
              <a:defRPr sz="788"/>
            </a:lvl3pPr>
            <a:lvl4pPr>
              <a:defRPr sz="750"/>
            </a:lvl4pPr>
            <a:lvl5pPr>
              <a:defRPr sz="675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[CLICK INSERT&gt;HEADER &amp; FOOTER TO ADD CUSTOM FOOTER TEXT]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0AA6C-4273-429B-9B6C-9A3C96B88186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651866" y="1233689"/>
            <a:ext cx="3796786" cy="485775"/>
          </a:xfrm>
          <a:prstGeom prst="rect">
            <a:avLst/>
          </a:prstGeom>
          <a:ln>
            <a:noFill/>
          </a:ln>
        </p:spPr>
        <p:txBody>
          <a:bodyPr lIns="0" anchor="ctr" anchorCtr="0"/>
          <a:lstStyle>
            <a:lvl1pPr marL="0" indent="0">
              <a:buNone/>
              <a:defRPr sz="1500" b="1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4695349" y="1233689"/>
            <a:ext cx="4296251" cy="485775"/>
          </a:xfrm>
          <a:prstGeom prst="rect">
            <a:avLst/>
          </a:prstGeom>
          <a:ln>
            <a:noFill/>
          </a:ln>
        </p:spPr>
        <p:txBody>
          <a:bodyPr lIns="0" anchor="ctr" anchorCtr="0"/>
          <a:lstStyle>
            <a:lvl1pPr marL="0" indent="0">
              <a:buNone/>
              <a:defRPr sz="1500" b="1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97197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- 2/3: Text Left;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51867" y="1200150"/>
            <a:ext cx="2581275" cy="4976815"/>
          </a:xfrm>
        </p:spPr>
        <p:txBody>
          <a:bodyPr lIns="0"/>
          <a:lstStyle>
            <a:lvl1pPr>
              <a:defRPr sz="1200"/>
            </a:lvl1pPr>
            <a:lvl2pPr>
              <a:defRPr sz="900"/>
            </a:lvl2pPr>
            <a:lvl3pPr>
              <a:defRPr sz="788"/>
            </a:lvl3pPr>
            <a:lvl4pPr>
              <a:defRPr sz="750"/>
            </a:lvl4pPr>
            <a:lvl5pPr>
              <a:defRPr sz="675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682603" y="1847851"/>
            <a:ext cx="5308999" cy="4329115"/>
          </a:xfrm>
        </p:spPr>
        <p:txBody>
          <a:bodyPr lIns="0"/>
          <a:lstStyle>
            <a:lvl1pPr>
              <a:defRPr sz="1200"/>
            </a:lvl1pPr>
            <a:lvl2pPr>
              <a:defRPr sz="900"/>
            </a:lvl2pPr>
            <a:lvl3pPr>
              <a:defRPr sz="788"/>
            </a:lvl3pPr>
            <a:lvl4pPr>
              <a:defRPr sz="750"/>
            </a:lvl4pPr>
            <a:lvl5pPr>
              <a:defRPr sz="675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[CLICK INSERT&gt;HEADER &amp; FOOTER TO ADD CUSTOM FOOTER TEXT]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0AA6C-4273-429B-9B6C-9A3C96B88186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3682602" y="1200150"/>
            <a:ext cx="5308999" cy="485775"/>
          </a:xfrm>
          <a:prstGeom prst="rect">
            <a:avLst/>
          </a:prstGeom>
          <a:ln>
            <a:noFill/>
          </a:ln>
        </p:spPr>
        <p:txBody>
          <a:bodyPr lIns="0" anchor="ctr" anchorCtr="0"/>
          <a:lstStyle>
            <a:lvl1pPr marL="0" indent="0">
              <a:buNone/>
              <a:defRPr sz="1500" b="1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9" name="Straight Connector 8"/>
          <p:cNvCxnSpPr>
            <a:cxnSpLocks/>
          </p:cNvCxnSpPr>
          <p:nvPr userDrawn="1"/>
        </p:nvCxnSpPr>
        <p:spPr bwMode="auto">
          <a:xfrm>
            <a:off x="3414118" y="1200150"/>
            <a:ext cx="0" cy="4979989"/>
          </a:xfrm>
          <a:prstGeom prst="line">
            <a:avLst/>
          </a:prstGeom>
          <a:solidFill>
            <a:srgbClr val="DDDDDD"/>
          </a:solidFill>
          <a:ln w="952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03351112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- 2/3: Text Left; Content Right-NO RIGH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51867" y="1200150"/>
            <a:ext cx="2581275" cy="4976815"/>
          </a:xfrm>
        </p:spPr>
        <p:txBody>
          <a:bodyPr lIns="0"/>
          <a:lstStyle>
            <a:lvl1pPr>
              <a:defRPr sz="1200"/>
            </a:lvl1pPr>
            <a:lvl2pPr>
              <a:defRPr sz="900"/>
            </a:lvl2pPr>
            <a:lvl3pPr>
              <a:defRPr sz="788"/>
            </a:lvl3pPr>
            <a:lvl4pPr>
              <a:defRPr sz="750"/>
            </a:lvl4pPr>
            <a:lvl5pPr>
              <a:defRPr sz="675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578938" y="1196977"/>
            <a:ext cx="5412664" cy="4979989"/>
          </a:xfrm>
        </p:spPr>
        <p:txBody>
          <a:bodyPr lIns="0"/>
          <a:lstStyle>
            <a:lvl1pPr>
              <a:defRPr sz="1200"/>
            </a:lvl1pPr>
            <a:lvl2pPr>
              <a:defRPr sz="900"/>
            </a:lvl2pPr>
            <a:lvl3pPr>
              <a:defRPr sz="788"/>
            </a:lvl3pPr>
            <a:lvl4pPr>
              <a:defRPr sz="750"/>
            </a:lvl4pPr>
            <a:lvl5pPr>
              <a:defRPr sz="675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[CLICK INSERT&gt;HEADER &amp; FOOTER TO ADD CUSTOM FOOTER TEXT]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0AA6C-4273-429B-9B6C-9A3C96B88186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>
            <a:cxnSpLocks/>
          </p:cNvCxnSpPr>
          <p:nvPr userDrawn="1"/>
        </p:nvCxnSpPr>
        <p:spPr bwMode="auto">
          <a:xfrm>
            <a:off x="3414118" y="1200150"/>
            <a:ext cx="0" cy="4979989"/>
          </a:xfrm>
          <a:prstGeom prst="line">
            <a:avLst/>
          </a:prstGeom>
          <a:solidFill>
            <a:srgbClr val="DDDDDD"/>
          </a:solidFill>
          <a:ln w="952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8989250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rrow Text Left w/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53058" y="1196975"/>
            <a:ext cx="2581275" cy="4979990"/>
          </a:xfrm>
        </p:spPr>
        <p:txBody>
          <a:bodyPr lIns="0"/>
          <a:lstStyle>
            <a:lvl1pPr>
              <a:defRPr sz="1200"/>
            </a:lvl1pPr>
            <a:lvl2pPr>
              <a:defRPr sz="900"/>
            </a:lvl2pPr>
            <a:lvl3pPr>
              <a:defRPr sz="788"/>
            </a:lvl3pPr>
            <a:lvl4pPr>
              <a:defRPr sz="750"/>
            </a:lvl4pPr>
            <a:lvl5pPr>
              <a:defRPr sz="675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[CLICK INSERT&gt;HEADER &amp; FOOTER TO ADD CUSTOM FOOTER TEXT]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0AA6C-4273-429B-9B6C-9A3C96B88186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11F4D33-6759-4257-84F5-031BA77BB95E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3414118" y="1200150"/>
            <a:ext cx="0" cy="4979989"/>
          </a:xfrm>
          <a:prstGeom prst="line">
            <a:avLst/>
          </a:prstGeom>
          <a:solidFill>
            <a:srgbClr val="DDDDDD"/>
          </a:solidFill>
          <a:ln w="952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1461908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ith Heading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51868" y="1850509"/>
            <a:ext cx="3920132" cy="4326456"/>
          </a:xfrm>
        </p:spPr>
        <p:txBody>
          <a:bodyPr lIns="0"/>
          <a:lstStyle>
            <a:lvl1pPr>
              <a:defRPr sz="1200"/>
            </a:lvl1pPr>
            <a:lvl2pPr>
              <a:defRPr sz="900"/>
            </a:lvl2pPr>
            <a:lvl3pPr>
              <a:defRPr sz="788"/>
            </a:lvl3pPr>
            <a:lvl4pPr>
              <a:defRPr sz="750"/>
            </a:lvl4pPr>
            <a:lvl5pPr>
              <a:defRPr sz="675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95350" y="1181100"/>
            <a:ext cx="4296252" cy="4995865"/>
          </a:xfrm>
        </p:spPr>
        <p:txBody>
          <a:bodyPr lIns="0"/>
          <a:lstStyle>
            <a:lvl1pPr>
              <a:defRPr sz="1200"/>
            </a:lvl1pPr>
            <a:lvl2pPr>
              <a:defRPr sz="900"/>
            </a:lvl2pPr>
            <a:lvl3pPr>
              <a:defRPr sz="788"/>
            </a:lvl3pPr>
            <a:lvl4pPr>
              <a:defRPr sz="750"/>
            </a:lvl4pPr>
            <a:lvl5pPr>
              <a:defRPr sz="675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[CLICK INSERT&gt;HEADER &amp; FOOTER TO ADD CUSTOM FOOTER TEXT]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0AA6C-4273-429B-9B6C-9A3C96B88186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651867" y="1181100"/>
            <a:ext cx="3920133" cy="485775"/>
          </a:xfrm>
          <a:prstGeom prst="rect">
            <a:avLst/>
          </a:prstGeom>
          <a:ln>
            <a:noFill/>
          </a:ln>
        </p:spPr>
        <p:txBody>
          <a:bodyPr lIns="0" anchor="ctr" anchorCtr="0"/>
          <a:lstStyle>
            <a:lvl1pPr marL="0" indent="0">
              <a:buNone/>
              <a:defRPr sz="1500" b="1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99315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rant content with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[CLICK INSERT&gt;HEADER &amp; FOOTER TO ADD CUSTOM FOOTER TEXT]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0AA6C-4273-429B-9B6C-9A3C96B88186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ontent Placeholder 3"/>
          <p:cNvSpPr>
            <a:spLocks noGrp="1"/>
          </p:cNvSpPr>
          <p:nvPr>
            <p:ph sz="half" idx="16"/>
          </p:nvPr>
        </p:nvSpPr>
        <p:spPr>
          <a:xfrm>
            <a:off x="651868" y="1628775"/>
            <a:ext cx="3920132" cy="1971676"/>
          </a:xfrm>
        </p:spPr>
        <p:txBody>
          <a:bodyPr lIns="0"/>
          <a:lstStyle>
            <a:lvl1pPr>
              <a:defRPr sz="1050"/>
            </a:lvl1pPr>
            <a:lvl2pPr>
              <a:defRPr sz="900"/>
            </a:lvl2pPr>
            <a:lvl3pPr>
              <a:defRPr sz="825"/>
            </a:lvl3pPr>
            <a:lvl4pPr>
              <a:defRPr sz="788"/>
            </a:lvl4pPr>
            <a:lvl5pPr>
              <a:defRPr sz="7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8" name="Content Placeholder 5"/>
          <p:cNvSpPr>
            <a:spLocks noGrp="1"/>
          </p:cNvSpPr>
          <p:nvPr>
            <p:ph sz="quarter" idx="4"/>
          </p:nvPr>
        </p:nvSpPr>
        <p:spPr>
          <a:xfrm>
            <a:off x="4925616" y="1628775"/>
            <a:ext cx="4065986" cy="1971676"/>
          </a:xfrm>
        </p:spPr>
        <p:txBody>
          <a:bodyPr lIns="0"/>
          <a:lstStyle>
            <a:lvl1pPr>
              <a:defRPr sz="1050"/>
            </a:lvl1pPr>
            <a:lvl2pPr>
              <a:defRPr sz="900"/>
            </a:lvl2pPr>
            <a:lvl3pPr>
              <a:defRPr sz="825"/>
            </a:lvl3pPr>
            <a:lvl4pPr>
              <a:defRPr sz="788"/>
            </a:lvl4pPr>
            <a:lvl5pPr>
              <a:defRPr sz="7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7"/>
          </p:nvPr>
        </p:nvSpPr>
        <p:spPr>
          <a:xfrm>
            <a:off x="651866" y="1238249"/>
            <a:ext cx="3920133" cy="390526"/>
          </a:xfrm>
          <a:prstGeom prst="rect">
            <a:avLst/>
          </a:prstGeom>
          <a:solidFill>
            <a:scrgbClr r="0" g="0" b="0">
              <a:alpha val="0"/>
            </a:scrgbClr>
          </a:solidFill>
          <a:ln w="9525" algn="ctr">
            <a:noFill/>
            <a:miter lim="800000"/>
            <a:headEnd/>
            <a:tailEnd/>
          </a:ln>
        </p:spPr>
        <p:txBody>
          <a:bodyPr vert="horz" wrap="square" lIns="0" tIns="45719" rIns="91439" bIns="45719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350" b="1" dirty="0" smtClean="0">
                <a:solidFill>
                  <a:srgbClr val="005288"/>
                </a:solidFill>
                <a:latin typeface="Arial"/>
              </a:defRPr>
            </a:lvl1pPr>
          </a:lstStyle>
          <a:p>
            <a:pPr marL="126802" lvl="0" indent="-126802"/>
            <a:r>
              <a:rPr lang="en-US"/>
              <a:t>Edit Master text styles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3218" y="1238249"/>
            <a:ext cx="4078384" cy="390526"/>
          </a:xfrm>
          <a:prstGeom prst="rect">
            <a:avLst/>
          </a:prstGeom>
          <a:solidFill>
            <a:scrgbClr r="0" g="0" b="0">
              <a:alpha val="0"/>
            </a:scrgbClr>
          </a:solidFill>
          <a:ln w="9525" algn="ctr">
            <a:noFill/>
            <a:miter lim="800000"/>
            <a:headEnd/>
            <a:tailEnd/>
          </a:ln>
        </p:spPr>
        <p:txBody>
          <a:bodyPr vert="horz" wrap="square" lIns="0" tIns="45719" rIns="91439" bIns="45719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350" b="1" dirty="0" smtClean="0">
                <a:solidFill>
                  <a:srgbClr val="005288"/>
                </a:solidFill>
                <a:latin typeface="Arial"/>
              </a:defRPr>
            </a:lvl1pPr>
          </a:lstStyle>
          <a:p>
            <a:pPr marL="126802" lvl="0" indent="-126802"/>
            <a:r>
              <a:rPr lang="en-US"/>
              <a:t>Edit Master text styles</a:t>
            </a:r>
          </a:p>
        </p:txBody>
      </p:sp>
      <p:sp>
        <p:nvSpPr>
          <p:cNvPr id="21" name="Content Placeholder 3"/>
          <p:cNvSpPr>
            <a:spLocks noGrp="1"/>
          </p:cNvSpPr>
          <p:nvPr>
            <p:ph sz="half" idx="13"/>
          </p:nvPr>
        </p:nvSpPr>
        <p:spPr>
          <a:xfrm>
            <a:off x="651868" y="4204934"/>
            <a:ext cx="3920132" cy="1971676"/>
          </a:xfrm>
        </p:spPr>
        <p:txBody>
          <a:bodyPr lIns="0"/>
          <a:lstStyle>
            <a:lvl1pPr>
              <a:defRPr sz="1050"/>
            </a:lvl1pPr>
            <a:lvl2pPr>
              <a:defRPr sz="900"/>
            </a:lvl2pPr>
            <a:lvl3pPr>
              <a:defRPr sz="825"/>
            </a:lvl3pPr>
            <a:lvl4pPr>
              <a:defRPr sz="788"/>
            </a:lvl4pPr>
            <a:lvl5pPr>
              <a:defRPr sz="7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2" name="Content Placeholder 5"/>
          <p:cNvSpPr>
            <a:spLocks noGrp="1"/>
          </p:cNvSpPr>
          <p:nvPr>
            <p:ph sz="quarter" idx="14"/>
          </p:nvPr>
        </p:nvSpPr>
        <p:spPr>
          <a:xfrm>
            <a:off x="4925616" y="4204934"/>
            <a:ext cx="4065986" cy="1971676"/>
          </a:xfrm>
        </p:spPr>
        <p:txBody>
          <a:bodyPr lIns="0"/>
          <a:lstStyle>
            <a:lvl1pPr>
              <a:defRPr sz="1050"/>
            </a:lvl1pPr>
            <a:lvl2pPr>
              <a:defRPr sz="900"/>
            </a:lvl2pPr>
            <a:lvl3pPr>
              <a:defRPr sz="825"/>
            </a:lvl3pPr>
            <a:lvl4pPr>
              <a:defRPr sz="788"/>
            </a:lvl4pPr>
            <a:lvl5pPr>
              <a:defRPr sz="7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18"/>
          </p:nvPr>
        </p:nvSpPr>
        <p:spPr>
          <a:xfrm>
            <a:off x="651866" y="3814408"/>
            <a:ext cx="3920133" cy="390526"/>
          </a:xfrm>
          <a:prstGeom prst="rect">
            <a:avLst/>
          </a:prstGeom>
          <a:solidFill>
            <a:scrgbClr r="0" g="0" b="0">
              <a:alpha val="0"/>
            </a:scrgbClr>
          </a:solidFill>
          <a:ln w="9525" algn="ctr">
            <a:noFill/>
            <a:miter lim="800000"/>
            <a:headEnd/>
            <a:tailEnd/>
          </a:ln>
        </p:spPr>
        <p:txBody>
          <a:bodyPr vert="horz" wrap="square" lIns="0" tIns="45719" rIns="91439" bIns="45719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350" b="1" dirty="0" smtClean="0">
                <a:solidFill>
                  <a:srgbClr val="005288"/>
                </a:solidFill>
                <a:latin typeface="Arial"/>
              </a:defRPr>
            </a:lvl1pPr>
          </a:lstStyle>
          <a:p>
            <a:pPr marL="126802" lvl="0" indent="-126802"/>
            <a:r>
              <a:rPr lang="en-US"/>
              <a:t>Edit Master text styles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19"/>
          </p:nvPr>
        </p:nvSpPr>
        <p:spPr>
          <a:xfrm>
            <a:off x="4913218" y="3814408"/>
            <a:ext cx="4078384" cy="390526"/>
          </a:xfrm>
          <a:prstGeom prst="rect">
            <a:avLst/>
          </a:prstGeom>
          <a:solidFill>
            <a:scrgbClr r="0" g="0" b="0">
              <a:alpha val="0"/>
            </a:scrgbClr>
          </a:solidFill>
          <a:ln w="9525" algn="ctr">
            <a:noFill/>
            <a:miter lim="800000"/>
            <a:headEnd/>
            <a:tailEnd/>
          </a:ln>
        </p:spPr>
        <p:txBody>
          <a:bodyPr vert="horz" wrap="square" lIns="0" tIns="45719" rIns="91439" bIns="45719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350" b="1" dirty="0" smtClean="0">
                <a:solidFill>
                  <a:srgbClr val="005288"/>
                </a:solidFill>
                <a:latin typeface="Arial"/>
              </a:defRPr>
            </a:lvl1pPr>
          </a:lstStyle>
          <a:p>
            <a:pPr marL="126802" lvl="0" indent="-126802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970473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41077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rant content NO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[CLICK INSERT&gt;HEADER &amp; FOOTER TO ADD CUSTOM FOOTER TEXT]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0AA6C-4273-429B-9B6C-9A3C96B88186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ontent Placeholder 3"/>
          <p:cNvSpPr>
            <a:spLocks noGrp="1"/>
          </p:cNvSpPr>
          <p:nvPr>
            <p:ph sz="half" idx="16"/>
          </p:nvPr>
        </p:nvSpPr>
        <p:spPr>
          <a:xfrm>
            <a:off x="651868" y="1212610"/>
            <a:ext cx="3920132" cy="2428876"/>
          </a:xfrm>
        </p:spPr>
        <p:txBody>
          <a:bodyPr lIns="0"/>
          <a:lstStyle>
            <a:lvl1pPr>
              <a:defRPr sz="1050"/>
            </a:lvl1pPr>
            <a:lvl2pPr>
              <a:defRPr sz="900"/>
            </a:lvl2pPr>
            <a:lvl3pPr>
              <a:defRPr sz="825"/>
            </a:lvl3pPr>
            <a:lvl4pPr>
              <a:defRPr sz="788"/>
            </a:lvl4pPr>
            <a:lvl5pPr>
              <a:defRPr sz="7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8" name="Content Placeholder 5"/>
          <p:cNvSpPr>
            <a:spLocks noGrp="1"/>
          </p:cNvSpPr>
          <p:nvPr>
            <p:ph sz="quarter" idx="4"/>
          </p:nvPr>
        </p:nvSpPr>
        <p:spPr>
          <a:xfrm>
            <a:off x="4694329" y="1212610"/>
            <a:ext cx="4297273" cy="2428876"/>
          </a:xfrm>
        </p:spPr>
        <p:txBody>
          <a:bodyPr lIns="0"/>
          <a:lstStyle>
            <a:lvl1pPr>
              <a:defRPr sz="1050"/>
            </a:lvl1pPr>
            <a:lvl2pPr>
              <a:defRPr sz="900"/>
            </a:lvl2pPr>
            <a:lvl3pPr>
              <a:defRPr sz="825"/>
            </a:lvl3pPr>
            <a:lvl4pPr>
              <a:defRPr sz="788"/>
            </a:lvl4pPr>
            <a:lvl5pPr>
              <a:defRPr sz="7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1" name="Content Placeholder 3"/>
          <p:cNvSpPr>
            <a:spLocks noGrp="1"/>
          </p:cNvSpPr>
          <p:nvPr>
            <p:ph sz="half" idx="13"/>
          </p:nvPr>
        </p:nvSpPr>
        <p:spPr>
          <a:xfrm>
            <a:off x="651868" y="3763489"/>
            <a:ext cx="3920132" cy="2428876"/>
          </a:xfrm>
        </p:spPr>
        <p:txBody>
          <a:bodyPr lIns="0"/>
          <a:lstStyle>
            <a:lvl1pPr>
              <a:defRPr sz="1050"/>
            </a:lvl1pPr>
            <a:lvl2pPr>
              <a:defRPr sz="900"/>
            </a:lvl2pPr>
            <a:lvl3pPr>
              <a:defRPr sz="825"/>
            </a:lvl3pPr>
            <a:lvl4pPr>
              <a:defRPr sz="788"/>
            </a:lvl4pPr>
            <a:lvl5pPr>
              <a:defRPr sz="7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2" name="Content Placeholder 5"/>
          <p:cNvSpPr>
            <a:spLocks noGrp="1"/>
          </p:cNvSpPr>
          <p:nvPr>
            <p:ph sz="quarter" idx="14"/>
          </p:nvPr>
        </p:nvSpPr>
        <p:spPr>
          <a:xfrm>
            <a:off x="4694329" y="3763489"/>
            <a:ext cx="4297273" cy="2428876"/>
          </a:xfrm>
        </p:spPr>
        <p:txBody>
          <a:bodyPr lIns="0"/>
          <a:lstStyle>
            <a:lvl1pPr>
              <a:defRPr sz="1050"/>
            </a:lvl1pPr>
            <a:lvl2pPr>
              <a:defRPr sz="900"/>
            </a:lvl2pPr>
            <a:lvl3pPr>
              <a:defRPr sz="825"/>
            </a:lvl3pPr>
            <a:lvl4pPr>
              <a:defRPr sz="788"/>
            </a:lvl4pPr>
            <a:lvl5pPr>
              <a:defRPr sz="7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2174411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[CLICK INSERT&gt;HEADER &amp; FOOTER TO ADD CUSTOM FOOTER TEXT]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0AA6C-4273-429B-9B6C-9A3C96B88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26239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yout for large graphic or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07312B1-1E6B-41BC-9529-A22938B78B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[CLICK INSERT&gt;HEADER &amp; FOOTER TO ADD CUSTOM FOOTER TEXT]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0AA6C-4273-429B-9B6C-9A3C96B8818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79B43A2-FA53-4D92-9C60-9E55EA6BE38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047751"/>
            <a:ext cx="9144000" cy="5229225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6322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[CLICK INSERT&gt;HEADER &amp; FOOTER TO ADD CUSTOM FOOTER TEXT]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0AA6C-4273-429B-9B6C-9A3C96B88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1051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908A20-F7A9-4CB9-BCED-FC84F0771705}" type="slidenum">
              <a:rPr lang="en-US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3533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C8970C-F2BF-4D31-AF77-D6D2F6B8F1CB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78208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68C625-C882-4E32-AA2E-5161C1FA513F}" type="slidenum">
              <a:rPr lang="en-US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918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CCBC9-3482-4247-8FFD-15CC866A34C3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956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5AEFE4-004B-485A-90E8-FFFDB6F4A488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09074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73AFCC-BDE3-401D-A1E7-61B542DE066A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145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51817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98303-99AB-451C-A2CD-0334026CE273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3043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29A9C1-1D69-488F-98A4-49550379D9E1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7181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/>
              </a:solidFill>
              <a:latin typeface="Constanti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/>
              </a:solidFill>
              <a:latin typeface="Constanti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48C0E4-04F4-4450-8B60-5FD1B1E48DBC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81793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01CBA5-97A6-4305-8B62-CC1724DCB58E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34236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2784A2-504E-447A-8DA2-79161FD77407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37785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40324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67651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5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89766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740540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65127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418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93781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89591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5/19/2023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78724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10015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1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06349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74947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6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03791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4BF7CA-4C36-2147-A0D0-4511BD0C34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5" y="686"/>
            <a:ext cx="9142172" cy="685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76968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MASTER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790265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57738" y="2173288"/>
            <a:ext cx="3857625" cy="2090808"/>
          </a:xfrm>
        </p:spPr>
        <p:txBody>
          <a:bodyPr anchor="b">
            <a:noAutofit/>
          </a:bodyPr>
          <a:lstStyle>
            <a:lvl1pPr algn="l">
              <a:defRPr sz="405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noProof="0" dirty="0"/>
              <a:t>Title comes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57738" y="3898972"/>
            <a:ext cx="3857625" cy="503167"/>
          </a:xfrm>
        </p:spPr>
        <p:txBody>
          <a:bodyPr>
            <a:noAutofit/>
          </a:bodyPr>
          <a:lstStyle>
            <a:lvl1pPr marL="0" indent="0" algn="l">
              <a:buNone/>
              <a:defRPr sz="135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 dirty="0"/>
              <a:t>Click to edit Master subtitle style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8023" y="1612669"/>
            <a:ext cx="3025832" cy="2984269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>
            <a:cxnSpLocks/>
          </p:cNvCxnSpPr>
          <p:nvPr userDrawn="1"/>
        </p:nvCxnSpPr>
        <p:spPr>
          <a:xfrm>
            <a:off x="5407506" y="3754611"/>
            <a:ext cx="328745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D416B198-BCDE-E215-A92C-44FD460C21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29814" y="1024253"/>
            <a:ext cx="2265578" cy="58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99172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53266" y="1580806"/>
            <a:ext cx="3857625" cy="2090808"/>
          </a:xfrm>
        </p:spPr>
        <p:txBody>
          <a:bodyPr anchor="b">
            <a:noAutofit/>
          </a:bodyPr>
          <a:lstStyle>
            <a:lvl1pPr algn="l">
              <a:defRPr sz="405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noProof="0" dirty="0"/>
              <a:t>Title comes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53266" y="3812509"/>
            <a:ext cx="3857625" cy="503167"/>
          </a:xfrm>
        </p:spPr>
        <p:txBody>
          <a:bodyPr>
            <a:noAutofit/>
          </a:bodyPr>
          <a:lstStyle>
            <a:lvl1pPr marL="0" indent="0" algn="l">
              <a:buNone/>
              <a:defRPr sz="1350" b="0" cap="all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3109" y="1701915"/>
            <a:ext cx="3979246" cy="3939397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>
            <a:cxnSpLocks/>
          </p:cNvCxnSpPr>
          <p:nvPr userDrawn="1"/>
        </p:nvCxnSpPr>
        <p:spPr>
          <a:xfrm>
            <a:off x="4753266" y="3746853"/>
            <a:ext cx="341283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AF5047E6-8101-416B-9C7A-F29E5D8B97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6629402" y="404979"/>
            <a:ext cx="2185988" cy="591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4686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5500">
          <p15:clr>
            <a:srgbClr val="FBAE40"/>
          </p15:clr>
        </p15:guide>
        <p15:guide id="4" pos="272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1D8BD707-D9CF-40AE-B4C6-C98DA3205C09}" type="datetimeFigureOut">
              <a:rPr lang="en-US" smtClean="0"/>
              <a:pPr/>
              <a:t>5/19/2023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64213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7A70B7-7ADE-4E0B-B956-363B0B1A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82564"/>
            <a:ext cx="7886700" cy="940181"/>
          </a:xfrm>
        </p:spPr>
        <p:txBody>
          <a:bodyPr anchor="b">
            <a:noAutofit/>
          </a:bodyPr>
          <a:lstStyle>
            <a:lvl1pPr algn="ctr">
              <a:defRPr sz="3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CB5603-8A62-4D45-B6EF-0D7E2D5FC4F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04541" y="1154832"/>
            <a:ext cx="5925394" cy="764460"/>
          </a:xfrm>
        </p:spPr>
        <p:txBody>
          <a:bodyPr>
            <a:noAutofit/>
          </a:bodyPr>
          <a:lstStyle>
            <a:lvl1pPr marL="0" indent="0" algn="ctr">
              <a:buNone/>
              <a:defRPr sz="1350" cap="none" baseline="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Dummy Text Comes Here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5A30B6B-EEDB-4142-8138-D50F5A307D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244781" y="3429000"/>
            <a:ext cx="4654800" cy="3429002"/>
          </a:xfrm>
          <a:custGeom>
            <a:avLst/>
            <a:gdLst>
              <a:gd name="connsiteX0" fmla="*/ 3103200 w 6206400"/>
              <a:gd name="connsiteY0" fmla="*/ 0 h 4587625"/>
              <a:gd name="connsiteX1" fmla="*/ 6206400 w 6206400"/>
              <a:gd name="connsiteY1" fmla="*/ 3103200 h 4587625"/>
              <a:gd name="connsiteX2" fmla="*/ 5831861 w 6206400"/>
              <a:gd name="connsiteY2" fmla="*/ 4582370 h 4587625"/>
              <a:gd name="connsiteX3" fmla="*/ 5828668 w 6206400"/>
              <a:gd name="connsiteY3" fmla="*/ 4587625 h 4587625"/>
              <a:gd name="connsiteX4" fmla="*/ 377733 w 6206400"/>
              <a:gd name="connsiteY4" fmla="*/ 4587625 h 4587625"/>
              <a:gd name="connsiteX5" fmla="*/ 374540 w 6206400"/>
              <a:gd name="connsiteY5" fmla="*/ 4582370 h 4587625"/>
              <a:gd name="connsiteX6" fmla="*/ 0 w 6206400"/>
              <a:gd name="connsiteY6" fmla="*/ 3103200 h 4587625"/>
              <a:gd name="connsiteX7" fmla="*/ 3103200 w 6206400"/>
              <a:gd name="connsiteY7" fmla="*/ 0 h 458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06400" h="4587625">
                <a:moveTo>
                  <a:pt x="3103200" y="0"/>
                </a:moveTo>
                <a:cubicBezTo>
                  <a:pt x="4817050" y="0"/>
                  <a:pt x="6206400" y="1389350"/>
                  <a:pt x="6206400" y="3103200"/>
                </a:cubicBezTo>
                <a:cubicBezTo>
                  <a:pt x="6206400" y="3638778"/>
                  <a:pt x="6070721" y="4142667"/>
                  <a:pt x="5831861" y="4582370"/>
                </a:cubicBezTo>
                <a:lnTo>
                  <a:pt x="5828668" y="4587625"/>
                </a:lnTo>
                <a:lnTo>
                  <a:pt x="377733" y="4587625"/>
                </a:lnTo>
                <a:lnTo>
                  <a:pt x="374540" y="4582370"/>
                </a:lnTo>
                <a:cubicBezTo>
                  <a:pt x="135679" y="4142667"/>
                  <a:pt x="0" y="3638778"/>
                  <a:pt x="0" y="3103200"/>
                </a:cubicBezTo>
                <a:cubicBezTo>
                  <a:pt x="0" y="1389350"/>
                  <a:pt x="1389350" y="0"/>
                  <a:pt x="31032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pic>
        <p:nvPicPr>
          <p:cNvPr id="4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2EB2B477-4FCC-93F5-DFD1-6E3423C4FF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286228" y="6325985"/>
            <a:ext cx="1143968" cy="31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0805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220" y="1825625"/>
            <a:ext cx="3685642" cy="4351338"/>
          </a:xfrm>
        </p:spPr>
        <p:txBody>
          <a:bodyPr lIns="0" tIns="0" rIns="0" bIns="0">
            <a:no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386953" y="-16721"/>
            <a:ext cx="943964" cy="11050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>
              <a:solidFill>
                <a:schemeClr val="bg1"/>
              </a:solidFill>
            </a:endParaRP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08590" y="-1"/>
            <a:ext cx="4730515" cy="4305619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7353" h="5780372">
                <a:moveTo>
                  <a:pt x="760444" y="0"/>
                </a:moveTo>
                <a:lnTo>
                  <a:pt x="6307353" y="0"/>
                </a:lnTo>
                <a:lnTo>
                  <a:pt x="6307353" y="4515612"/>
                </a:lnTo>
                <a:lnTo>
                  <a:pt x="6110746" y="4731934"/>
                </a:lnTo>
                <a:cubicBezTo>
                  <a:pt x="5462967" y="5379713"/>
                  <a:pt x="4568069" y="5780372"/>
                  <a:pt x="3579592" y="5780372"/>
                </a:cubicBezTo>
                <a:cubicBezTo>
                  <a:pt x="1602638" y="5780372"/>
                  <a:pt x="0" y="4177734"/>
                  <a:pt x="0" y="2200780"/>
                </a:cubicBezTo>
                <a:cubicBezTo>
                  <a:pt x="0" y="1459422"/>
                  <a:pt x="225371" y="770703"/>
                  <a:pt x="611338" y="19939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E646B4F-6CCB-724C-9D5E-6D5770023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954" y="499596"/>
            <a:ext cx="3702908" cy="1325563"/>
          </a:xfrm>
        </p:spPr>
        <p:txBody>
          <a:bodyPr lIns="0" tIns="0" rIns="0" bIns="0">
            <a:noAutofit/>
          </a:bodyPr>
          <a:lstStyle>
            <a:lvl1pPr>
              <a:defRPr sz="2400" b="1" cap="all" baseline="0">
                <a:solidFill>
                  <a:srgbClr val="002060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C41B6D23-0B1F-915E-0BB2-AD82A32E11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4968" y="6404123"/>
            <a:ext cx="1311178" cy="37382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F0BA0B2-91C5-A60D-84C4-001E3BAD78A8}"/>
              </a:ext>
            </a:extLst>
          </p:cNvPr>
          <p:cNvSpPr/>
          <p:nvPr userDrawn="1"/>
        </p:nvSpPr>
        <p:spPr>
          <a:xfrm>
            <a:off x="386954" y="104200"/>
            <a:ext cx="943963" cy="45719"/>
          </a:xfrm>
          <a:prstGeom prst="rect">
            <a:avLst/>
          </a:prstGeom>
          <a:solidFill>
            <a:srgbClr val="FE8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86276479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954" y="499596"/>
            <a:ext cx="3702908" cy="1325563"/>
          </a:xfrm>
        </p:spPr>
        <p:txBody>
          <a:bodyPr lIns="0" tIns="0" rIns="0" bIns="0">
            <a:noAutofit/>
          </a:bodyPr>
          <a:lstStyle>
            <a:lvl1pPr>
              <a:defRPr sz="2400" b="1" cap="all" baseline="0">
                <a:solidFill>
                  <a:srgbClr val="002060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4220" y="1825625"/>
            <a:ext cx="3685642" cy="4351338"/>
          </a:xfrm>
        </p:spPr>
        <p:txBody>
          <a:bodyPr lIns="0" tIns="0" rIns="0" bIns="0">
            <a:no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386953" y="-16721"/>
            <a:ext cx="943964" cy="11050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D415693-E2CB-4DB4-B07C-2F96B0CAB302}"/>
              </a:ext>
            </a:extLst>
          </p:cNvPr>
          <p:cNvSpPr/>
          <p:nvPr userDrawn="1"/>
        </p:nvSpPr>
        <p:spPr>
          <a:xfrm>
            <a:off x="6228679" y="1412691"/>
            <a:ext cx="2909015" cy="3691529"/>
          </a:xfrm>
          <a:prstGeom prst="rect">
            <a:avLst/>
          </a:prstGeom>
          <a:solidFill>
            <a:srgbClr val="00206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FF6AC390-6F85-4B64-AE7A-E8E0D8FC89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58936" y="1412691"/>
            <a:ext cx="3663636" cy="3691529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pic>
        <p:nvPicPr>
          <p:cNvPr id="10" name="Picture 9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5C5D4996-3C71-FEAE-8010-29B523AB43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4968" y="6409398"/>
            <a:ext cx="1311178" cy="36855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5D38574-1C1D-8E6D-165F-0E174376336C}"/>
              </a:ext>
            </a:extLst>
          </p:cNvPr>
          <p:cNvSpPr/>
          <p:nvPr userDrawn="1"/>
        </p:nvSpPr>
        <p:spPr>
          <a:xfrm>
            <a:off x="386954" y="104200"/>
            <a:ext cx="943963" cy="45719"/>
          </a:xfrm>
          <a:prstGeom prst="rect">
            <a:avLst/>
          </a:prstGeom>
          <a:solidFill>
            <a:srgbClr val="FE8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96262979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12E4E194-63F1-4D43-AC02-75733DF045E9}"/>
              </a:ext>
            </a:extLst>
          </p:cNvPr>
          <p:cNvSpPr/>
          <p:nvPr userDrawn="1"/>
        </p:nvSpPr>
        <p:spPr>
          <a:xfrm>
            <a:off x="6231136" y="1630019"/>
            <a:ext cx="2912864" cy="43732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23" name="Picture Placeholder 11">
            <a:extLst>
              <a:ext uri="{FF2B5EF4-FFF2-40B4-BE49-F238E27FC236}">
                <a16:creationId xmlns:a16="http://schemas.microsoft.com/office/drawing/2014/main" id="{8FEDE8EF-5B7A-A741-9A56-D365CAE01B6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498737" y="2081292"/>
            <a:ext cx="377155" cy="369769"/>
          </a:xfrm>
          <a:prstGeom prst="rect">
            <a:avLst/>
          </a:prstGeom>
          <a:noFill/>
        </p:spPr>
        <p:txBody>
          <a:bodyPr lIns="0" rIns="0" anchor="ctr">
            <a:noAutofit/>
          </a:bodyPr>
          <a:lstStyle>
            <a:lvl1pPr marL="0" indent="0" algn="ctr">
              <a:buNone/>
              <a:defRPr sz="825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55C1FB-E61C-4BBC-8179-D34908DEA1B6}"/>
              </a:ext>
            </a:extLst>
          </p:cNvPr>
          <p:cNvSpPr/>
          <p:nvPr userDrawn="1"/>
        </p:nvSpPr>
        <p:spPr>
          <a:xfrm>
            <a:off x="1" y="1630019"/>
            <a:ext cx="2912864" cy="43732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954" y="246621"/>
            <a:ext cx="8362950" cy="920336"/>
          </a:xfrm>
        </p:spPr>
        <p:txBody>
          <a:bodyPr lIns="0" tIns="0" rIns="0" bIns="0" anchor="b">
            <a:noAutofit/>
          </a:bodyPr>
          <a:lstStyle>
            <a:lvl1pPr>
              <a:defRPr sz="2400" b="1" cap="all" baseline="0">
                <a:solidFill>
                  <a:srgbClr val="002060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64344" y="3207025"/>
            <a:ext cx="2584175" cy="2504663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2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386953" y="-16721"/>
            <a:ext cx="943964" cy="11050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>
              <a:solidFill>
                <a:schemeClr val="bg1"/>
              </a:solidFill>
            </a:endParaRP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5B71D50-AA4B-4E0C-8F6A-0F64F2C8A8C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912864" y="1630019"/>
            <a:ext cx="3318272" cy="4373217"/>
          </a:xfr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47C9C38-5B17-467D-B581-EF28ECB11E80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395618" y="3352799"/>
            <a:ext cx="2583900" cy="2504663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2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EB88DD7-AEB5-4718-AF2D-28B5B91ED71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164344" y="2711637"/>
            <a:ext cx="258417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350" b="1" cap="all" baseline="0">
                <a:solidFill>
                  <a:srgbClr val="002060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en-US" noProof="0" dirty="0"/>
              <a:t>Edit Master text styles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F694448B-800C-40EF-8F61-18C018E8374C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395343" y="2711637"/>
            <a:ext cx="258417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350" b="1" cap="all" baseline="0">
                <a:solidFill>
                  <a:srgbClr val="002060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en-US" noProof="0" dirty="0"/>
              <a:t>Edit Master text styles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83B974E-5202-4EAD-9D55-4129C84BAE8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264585" y="2082411"/>
            <a:ext cx="377155" cy="369769"/>
          </a:xfrm>
          <a:prstGeom prst="rect">
            <a:avLst/>
          </a:prstGeom>
          <a:noFill/>
        </p:spPr>
        <p:txBody>
          <a:bodyPr lIns="0" rIns="0" anchor="ctr">
            <a:noAutofit/>
          </a:bodyPr>
          <a:lstStyle>
            <a:lvl1pPr marL="0" indent="0" algn="ctr">
              <a:buNone/>
              <a:defRPr sz="825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icon</a:t>
            </a:r>
          </a:p>
        </p:txBody>
      </p:sp>
      <p:pic>
        <p:nvPicPr>
          <p:cNvPr id="11" name="Picture 10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5462A545-3E26-85D8-963D-09C2AC0C59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4968" y="6409398"/>
            <a:ext cx="1311178" cy="36855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26A94EE-E871-E90D-158C-138A43C01D85}"/>
              </a:ext>
            </a:extLst>
          </p:cNvPr>
          <p:cNvSpPr/>
          <p:nvPr userDrawn="1"/>
        </p:nvSpPr>
        <p:spPr>
          <a:xfrm>
            <a:off x="386954" y="104200"/>
            <a:ext cx="943963" cy="45719"/>
          </a:xfrm>
          <a:prstGeom prst="rect">
            <a:avLst/>
          </a:prstGeom>
          <a:solidFill>
            <a:srgbClr val="FE8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49494355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954" y="246621"/>
            <a:ext cx="8362950" cy="920336"/>
          </a:xfrm>
        </p:spPr>
        <p:txBody>
          <a:bodyPr lIns="0" tIns="0" rIns="0" bIns="0" anchor="b">
            <a:noAutofit/>
          </a:bodyPr>
          <a:lstStyle>
            <a:lvl1pPr>
              <a:defRPr sz="2400" b="1" cap="all" baseline="0">
                <a:solidFill>
                  <a:srgbClr val="002060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386953" y="-16721"/>
            <a:ext cx="943964" cy="11050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>
              <a:solidFill>
                <a:schemeClr val="accent2"/>
              </a:solidFill>
            </a:endParaRPr>
          </a:p>
        </p:txBody>
      </p:sp>
      <p:pic>
        <p:nvPicPr>
          <p:cNvPr id="9" name="Picture 8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DEEAEC43-591F-C5BD-9462-A0EAD4CEBC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4968" y="6455739"/>
            <a:ext cx="1311178" cy="32221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357DA3E-0FB4-9826-7086-E651EA0722BB}"/>
              </a:ext>
            </a:extLst>
          </p:cNvPr>
          <p:cNvSpPr/>
          <p:nvPr userDrawn="1"/>
        </p:nvSpPr>
        <p:spPr>
          <a:xfrm>
            <a:off x="386954" y="104200"/>
            <a:ext cx="943963" cy="45719"/>
          </a:xfrm>
          <a:prstGeom prst="rect">
            <a:avLst/>
          </a:prstGeom>
          <a:solidFill>
            <a:srgbClr val="FE8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36248684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954" y="246621"/>
            <a:ext cx="8362950" cy="920336"/>
          </a:xfrm>
        </p:spPr>
        <p:txBody>
          <a:bodyPr lIns="0" tIns="0" rIns="0" bIns="0" anchor="b">
            <a:noAutofit/>
          </a:bodyPr>
          <a:lstStyle>
            <a:lvl1pPr>
              <a:defRPr sz="2400" b="1" cap="all" baseline="0">
                <a:solidFill>
                  <a:srgbClr val="002060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CE74CE-BEFF-42B3-BF3E-C41B1B1F1EE4}"/>
              </a:ext>
            </a:extLst>
          </p:cNvPr>
          <p:cNvSpPr/>
          <p:nvPr userDrawn="1"/>
        </p:nvSpPr>
        <p:spPr>
          <a:xfrm rot="10800000">
            <a:off x="386953" y="-16721"/>
            <a:ext cx="943964" cy="11050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>
              <a:solidFill>
                <a:schemeClr val="bg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B26B4BC-3D52-4C1C-85FB-226F0B5201F1}"/>
              </a:ext>
            </a:extLst>
          </p:cNvPr>
          <p:cNvSpPr/>
          <p:nvPr userDrawn="1"/>
        </p:nvSpPr>
        <p:spPr>
          <a:xfrm>
            <a:off x="8528752" y="6455740"/>
            <a:ext cx="210038" cy="233709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2772" y="6455740"/>
            <a:ext cx="220845" cy="187367"/>
          </a:xfrm>
        </p:spPr>
        <p:txBody>
          <a:bodyPr lIns="0" tIns="0" rIns="0" bIns="0"/>
          <a:lstStyle>
            <a:lvl1pPr algn="ctr">
              <a:defRPr sz="675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00D40FF6-D8EA-9CC2-7B6D-D90760F557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9000"/>
          </a:blip>
          <a:stretch>
            <a:fillRect/>
          </a:stretch>
        </p:blipFill>
        <p:spPr>
          <a:xfrm>
            <a:off x="6131380" y="-989724"/>
            <a:ext cx="3381975" cy="3487700"/>
          </a:xfrm>
          <a:prstGeom prst="rect">
            <a:avLst/>
          </a:prstGeom>
        </p:spPr>
      </p:pic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66721C00-EA3C-0C36-76A8-F4A8038AB6A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4968" y="6396643"/>
            <a:ext cx="1311178" cy="38130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295A32D-63F8-F7DE-E05B-6BC3BD9D68F0}"/>
              </a:ext>
            </a:extLst>
          </p:cNvPr>
          <p:cNvSpPr/>
          <p:nvPr userDrawn="1"/>
        </p:nvSpPr>
        <p:spPr>
          <a:xfrm>
            <a:off x="386954" y="104200"/>
            <a:ext cx="943963" cy="45719"/>
          </a:xfrm>
          <a:prstGeom prst="rect">
            <a:avLst/>
          </a:prstGeom>
          <a:solidFill>
            <a:srgbClr val="FE8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426462899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esign, art">
            <a:extLst>
              <a:ext uri="{FF2B5EF4-FFF2-40B4-BE49-F238E27FC236}">
                <a16:creationId xmlns:a16="http://schemas.microsoft.com/office/drawing/2014/main" id="{E7121472-D857-9274-01C0-493C294236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1" y="411787"/>
            <a:ext cx="9709079" cy="647597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954" y="246621"/>
            <a:ext cx="8362950" cy="710836"/>
          </a:xfrm>
        </p:spPr>
        <p:txBody>
          <a:bodyPr lIns="0" tIns="0" rIns="0" bIns="0" anchor="b">
            <a:noAutofit/>
          </a:bodyPr>
          <a:lstStyle>
            <a:lvl1pPr>
              <a:defRPr sz="2400" b="1" cap="all" baseline="0">
                <a:solidFill>
                  <a:srgbClr val="002060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CE74CE-BEFF-42B3-BF3E-C41B1B1F1EE4}"/>
              </a:ext>
            </a:extLst>
          </p:cNvPr>
          <p:cNvSpPr/>
          <p:nvPr userDrawn="1"/>
        </p:nvSpPr>
        <p:spPr>
          <a:xfrm rot="10800000">
            <a:off x="386953" y="-16721"/>
            <a:ext cx="943964" cy="8535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>
              <a:solidFill>
                <a:schemeClr val="bg1"/>
              </a:solidFill>
            </a:endParaRPr>
          </a:p>
        </p:txBody>
      </p:sp>
      <p:pic>
        <p:nvPicPr>
          <p:cNvPr id="14" name="Picture 1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2593F1B1-F5BF-933A-4E21-C9D3F9D24C5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4968" y="6404955"/>
            <a:ext cx="1311178" cy="37299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3EC391D-CC37-904E-8E28-6E5A36E97113}"/>
              </a:ext>
            </a:extLst>
          </p:cNvPr>
          <p:cNvSpPr/>
          <p:nvPr userDrawn="1"/>
        </p:nvSpPr>
        <p:spPr>
          <a:xfrm>
            <a:off x="386954" y="104200"/>
            <a:ext cx="943963" cy="45719"/>
          </a:xfrm>
          <a:prstGeom prst="rect">
            <a:avLst/>
          </a:prstGeom>
          <a:solidFill>
            <a:srgbClr val="FE8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6640942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51598" y="4484692"/>
            <a:ext cx="3405330" cy="503167"/>
          </a:xfrm>
        </p:spPr>
        <p:txBody>
          <a:bodyPr>
            <a:noAutofit/>
          </a:bodyPr>
          <a:lstStyle>
            <a:lvl1pPr marL="0" indent="0" algn="l">
              <a:buNone/>
              <a:defRPr sz="120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 dirty="0"/>
              <a:t>email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3109" y="728546"/>
            <a:ext cx="3979246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296229" y="-2049517"/>
            <a:ext cx="6687922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noProof="0" dirty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9750" y="1844882"/>
            <a:ext cx="1308938" cy="67336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4852334" y="4233582"/>
            <a:ext cx="18992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E0FBE0E-A6B0-483E-93DD-5C20DA069D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51740" y="5012635"/>
            <a:ext cx="3400425" cy="50323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200" b="0" cap="all" baseline="0" dirty="0" smtClean="0"/>
            </a:lvl1pPr>
          </a:lstStyle>
          <a:p>
            <a:pPr marL="171450" lvl="0" indent="-171450"/>
            <a:r>
              <a:rPr lang="en-US" noProof="0" dirty="0"/>
              <a:t>Website </a:t>
            </a:r>
            <a:r>
              <a:rPr lang="en-US" noProof="0" dirty="0" err="1"/>
              <a:t>url</a:t>
            </a:r>
            <a:r>
              <a:rPr lang="en-US" noProof="0" dirty="0"/>
              <a:t> here</a:t>
            </a:r>
          </a:p>
        </p:txBody>
      </p:sp>
      <p:pic>
        <p:nvPicPr>
          <p:cNvPr id="17" name="Graphic 16" descr="Envelope">
            <a:extLst>
              <a:ext uri="{FF2B5EF4-FFF2-40B4-BE49-F238E27FC236}">
                <a16:creationId xmlns:a16="http://schemas.microsoft.com/office/drawing/2014/main" id="{E5B30B87-6C2E-48F1-9026-E4F6BEA1CF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06107" y="4452338"/>
            <a:ext cx="290846" cy="387795"/>
          </a:xfrm>
          <a:prstGeom prst="rect">
            <a:avLst/>
          </a:prstGeom>
        </p:spPr>
      </p:pic>
      <p:pic>
        <p:nvPicPr>
          <p:cNvPr id="18" name="Graphic 17" descr="Network">
            <a:extLst>
              <a:ext uri="{FF2B5EF4-FFF2-40B4-BE49-F238E27FC236}">
                <a16:creationId xmlns:a16="http://schemas.microsoft.com/office/drawing/2014/main" id="{2DA3CFE0-4ED8-4345-A158-94E70F463E9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91564" y="4925641"/>
            <a:ext cx="319931" cy="4265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E9908F-CF81-43F9-880A-401D0C0FB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2333" y="3429000"/>
            <a:ext cx="3758558" cy="651448"/>
          </a:xfrm>
          <a:noFill/>
        </p:spPr>
        <p:txBody>
          <a:bodyPr wrap="square" rtlCol="0">
            <a:noAutofit/>
          </a:bodyPr>
          <a:lstStyle>
            <a:lvl1pPr>
              <a:defRPr lang="en-US" sz="4500" b="1" cap="all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/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5657684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3109" y="728546"/>
            <a:ext cx="3979246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296229" y="-2049517"/>
            <a:ext cx="6687922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noProof="0" dirty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1888" y="391863"/>
            <a:ext cx="1308938" cy="67336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7C312F4-62C2-4903-8C4B-423A8717E481}"/>
              </a:ext>
            </a:extLst>
          </p:cNvPr>
          <p:cNvCxnSpPr/>
          <p:nvPr userDrawn="1"/>
        </p:nvCxnSpPr>
        <p:spPr>
          <a:xfrm>
            <a:off x="4852334" y="4233582"/>
            <a:ext cx="1899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phic 18" descr="Envelope">
            <a:extLst>
              <a:ext uri="{FF2B5EF4-FFF2-40B4-BE49-F238E27FC236}">
                <a16:creationId xmlns:a16="http://schemas.microsoft.com/office/drawing/2014/main" id="{A686352B-226C-4579-B831-0DC14EC3895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6107" y="4452338"/>
            <a:ext cx="290846" cy="387795"/>
          </a:xfrm>
          <a:prstGeom prst="rect">
            <a:avLst/>
          </a:prstGeom>
        </p:spPr>
      </p:pic>
      <p:pic>
        <p:nvPicPr>
          <p:cNvPr id="20" name="Graphic 19" descr="Network">
            <a:extLst>
              <a:ext uri="{FF2B5EF4-FFF2-40B4-BE49-F238E27FC236}">
                <a16:creationId xmlns:a16="http://schemas.microsoft.com/office/drawing/2014/main" id="{460C8169-012B-451A-A6C2-6FEC0DC82AF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1564" y="4925641"/>
            <a:ext cx="319931" cy="426575"/>
          </a:xfrm>
          <a:prstGeom prst="rect">
            <a:avLst/>
          </a:prstGeom>
        </p:spPr>
      </p:pic>
      <p:sp>
        <p:nvSpPr>
          <p:cNvPr id="21" name="Subtitle 2">
            <a:extLst>
              <a:ext uri="{FF2B5EF4-FFF2-40B4-BE49-F238E27FC236}">
                <a16:creationId xmlns:a16="http://schemas.microsoft.com/office/drawing/2014/main" id="{ADF17BC1-06CE-42EA-A970-31A7ED871AA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51598" y="4484692"/>
            <a:ext cx="3405330" cy="503167"/>
          </a:xfrm>
        </p:spPr>
        <p:txBody>
          <a:bodyPr>
            <a:noAutofit/>
          </a:bodyPr>
          <a:lstStyle>
            <a:lvl1pPr marL="0" indent="0" algn="l">
              <a:buNone/>
              <a:defRPr sz="1200" b="0" cap="all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 dirty="0"/>
              <a:t>email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7035F1B3-4E91-44FF-B4E7-E5D87C7A03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51740" y="5012635"/>
            <a:ext cx="3400425" cy="50323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200" b="0" cap="all" baseline="0" dirty="0" smtClean="0">
                <a:solidFill>
                  <a:schemeClr val="bg1"/>
                </a:solidFill>
              </a:defRPr>
            </a:lvl1pPr>
          </a:lstStyle>
          <a:p>
            <a:pPr marL="171450" lvl="0" indent="-171450"/>
            <a:r>
              <a:rPr lang="en-US" noProof="0" dirty="0"/>
              <a:t>Website </a:t>
            </a:r>
            <a:r>
              <a:rPr lang="en-US" noProof="0" dirty="0" err="1"/>
              <a:t>url</a:t>
            </a:r>
            <a:r>
              <a:rPr lang="en-US" noProof="0" dirty="0"/>
              <a:t> here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525B5135-F466-4A63-A42C-3BB2BAA7D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2333" y="3158641"/>
            <a:ext cx="3758558" cy="921807"/>
          </a:xfrm>
          <a:noFill/>
        </p:spPr>
        <p:txBody>
          <a:bodyPr wrap="square" rtlCol="0">
            <a:noAutofit/>
          </a:bodyPr>
          <a:lstStyle>
            <a:lvl1pPr>
              <a:defRPr lang="en-US" sz="4500" b="1" cap="all" baseline="0" dirty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/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566776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5500">
          <p15:clr>
            <a:srgbClr val="FBAE40"/>
          </p15:clr>
        </p15:guide>
        <p15:guide id="4" pos="272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F54E98B-AC75-484D-9121-68498EB888AA}"/>
              </a:ext>
            </a:extLst>
          </p:cNvPr>
          <p:cNvSpPr/>
          <p:nvPr userDrawn="1"/>
        </p:nvSpPr>
        <p:spPr>
          <a:xfrm>
            <a:off x="565508" y="708294"/>
            <a:ext cx="4000522" cy="5334029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57738" y="2173288"/>
            <a:ext cx="3857625" cy="2090808"/>
          </a:xfrm>
        </p:spPr>
        <p:txBody>
          <a:bodyPr anchor="b">
            <a:noAutofit/>
          </a:bodyPr>
          <a:lstStyle>
            <a:lvl1pPr algn="l">
              <a:defRPr sz="405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noProof="0" dirty="0"/>
              <a:t>Title comes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57738" y="4279972"/>
            <a:ext cx="3857625" cy="503167"/>
          </a:xfrm>
        </p:spPr>
        <p:txBody>
          <a:bodyPr>
            <a:noAutofit/>
          </a:bodyPr>
          <a:lstStyle>
            <a:lvl1pPr marL="0" indent="0" algn="l">
              <a:buNone/>
              <a:defRPr sz="1350" b="0" cap="all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296229" y="-2049517"/>
            <a:ext cx="6687922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noProof="0" dirty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1888" y="391863"/>
            <a:ext cx="1308938" cy="67336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4852334" y="4233582"/>
            <a:ext cx="1899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53355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5500">
          <p15:clr>
            <a:srgbClr val="FBAE40"/>
          </p15:clr>
        </p15:guide>
        <p15:guide id="4" pos="27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31665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7A70B7-7ADE-4E0B-B956-363B0B1A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82564"/>
            <a:ext cx="7886700" cy="940181"/>
          </a:xfrm>
        </p:spPr>
        <p:txBody>
          <a:bodyPr anchor="b">
            <a:noAutofit/>
          </a:bodyPr>
          <a:lstStyle>
            <a:lvl1pPr algn="ctr">
              <a:defRPr sz="3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FC40B0-ED27-47E5-A3C2-32A8418567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229" y="6260508"/>
            <a:ext cx="806570" cy="414929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8931D2A9-0B92-4197-8802-80424C14EA7E}"/>
              </a:ext>
            </a:extLst>
          </p:cNvPr>
          <p:cNvSpPr/>
          <p:nvPr userDrawn="1"/>
        </p:nvSpPr>
        <p:spPr>
          <a:xfrm>
            <a:off x="8528752" y="6409398"/>
            <a:ext cx="210038" cy="2800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3B74B0-30B9-45C2-9AE6-45D1978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2772" y="6455740"/>
            <a:ext cx="220845" cy="187367"/>
          </a:xfrm>
        </p:spPr>
        <p:txBody>
          <a:bodyPr lIns="0" tIns="0" rIns="0" bIns="0"/>
          <a:lstStyle>
            <a:lvl1pPr algn="ctr">
              <a:defRPr sz="675">
                <a:solidFill>
                  <a:srgbClr val="2C567A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D5251EA-F450-4DD1-995B-DC89513424C8}"/>
              </a:ext>
            </a:extLst>
          </p:cNvPr>
          <p:cNvGrpSpPr/>
          <p:nvPr userDrawn="1"/>
        </p:nvGrpSpPr>
        <p:grpSpPr>
          <a:xfrm rot="16200000">
            <a:off x="113386" y="2819338"/>
            <a:ext cx="8917229" cy="8077326"/>
            <a:chOff x="-1728305" y="-2049517"/>
            <a:chExt cx="8917229" cy="1076976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4882F4E-E8C8-46FE-A9C8-7B79782767F6}"/>
                </a:ext>
              </a:extLst>
            </p:cNvPr>
            <p:cNvSpPr/>
            <p:nvPr userDrawn="1"/>
          </p:nvSpPr>
          <p:spPr>
            <a:xfrm>
              <a:off x="754010" y="708293"/>
              <a:ext cx="5334029" cy="5334029"/>
            </a:xfrm>
            <a:prstGeom prst="ellipse">
              <a:avLst/>
            </a:prstGeom>
            <a:solidFill>
              <a:schemeClr val="bg1">
                <a:alpha val="1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noProof="0" dirty="0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65CD13B-04FB-40D5-AF62-2F43CF49BA9B}"/>
                </a:ext>
              </a:extLst>
            </p:cNvPr>
            <p:cNvGrpSpPr/>
            <p:nvPr userDrawn="1"/>
          </p:nvGrpSpPr>
          <p:grpSpPr>
            <a:xfrm>
              <a:off x="-1728305" y="-2049517"/>
              <a:ext cx="8917229" cy="10769768"/>
              <a:chOff x="11114088" y="2241550"/>
              <a:chExt cx="1905000" cy="2354263"/>
            </a:xfrm>
            <a:solidFill>
              <a:schemeClr val="bg1">
                <a:alpha val="16000"/>
              </a:schemeClr>
            </a:solidFill>
          </p:grpSpPr>
          <p:sp>
            <p:nvSpPr>
              <p:cNvPr id="19" name="Freeform 5">
                <a:extLst>
                  <a:ext uri="{FF2B5EF4-FFF2-40B4-BE49-F238E27FC236}">
                    <a16:creationId xmlns:a16="http://schemas.microsoft.com/office/drawing/2014/main" id="{01876F8F-C11E-4FB2-8150-1F0602752F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4088" y="2241550"/>
                <a:ext cx="1905000" cy="2354263"/>
              </a:xfrm>
              <a:custGeom>
                <a:avLst/>
                <a:gdLst>
                  <a:gd name="T0" fmla="*/ 0 w 447"/>
                  <a:gd name="T1" fmla="*/ 264 h 553"/>
                  <a:gd name="T2" fmla="*/ 141 w 447"/>
                  <a:gd name="T3" fmla="*/ 48 h 553"/>
                  <a:gd name="T4" fmla="*/ 414 w 447"/>
                  <a:gd name="T5" fmla="*/ 67 h 553"/>
                  <a:gd name="T6" fmla="*/ 438 w 447"/>
                  <a:gd name="T7" fmla="*/ 98 h 553"/>
                  <a:gd name="T8" fmla="*/ 391 w 447"/>
                  <a:gd name="T9" fmla="*/ 111 h 553"/>
                  <a:gd name="T10" fmla="*/ 94 w 447"/>
                  <a:gd name="T11" fmla="*/ 149 h 553"/>
                  <a:gd name="T12" fmla="*/ 107 w 447"/>
                  <a:gd name="T13" fmla="*/ 424 h 553"/>
                  <a:gd name="T14" fmla="*/ 383 w 447"/>
                  <a:gd name="T15" fmla="*/ 453 h 553"/>
                  <a:gd name="T16" fmla="*/ 393 w 447"/>
                  <a:gd name="T17" fmla="*/ 446 h 553"/>
                  <a:gd name="T18" fmla="*/ 433 w 447"/>
                  <a:gd name="T19" fmla="*/ 449 h 553"/>
                  <a:gd name="T20" fmla="*/ 421 w 447"/>
                  <a:gd name="T21" fmla="*/ 485 h 553"/>
                  <a:gd name="T22" fmla="*/ 194 w 447"/>
                  <a:gd name="T23" fmla="*/ 531 h 553"/>
                  <a:gd name="T24" fmla="*/ 0 w 447"/>
                  <a:gd name="T25" fmla="*/ 264 h 5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7" h="553">
                    <a:moveTo>
                      <a:pt x="0" y="264"/>
                    </a:moveTo>
                    <a:cubicBezTo>
                      <a:pt x="5" y="176"/>
                      <a:pt x="49" y="96"/>
                      <a:pt x="141" y="48"/>
                    </a:cubicBezTo>
                    <a:cubicBezTo>
                      <a:pt x="235" y="0"/>
                      <a:pt x="327" y="9"/>
                      <a:pt x="414" y="67"/>
                    </a:cubicBezTo>
                    <a:cubicBezTo>
                      <a:pt x="425" y="75"/>
                      <a:pt x="439" y="82"/>
                      <a:pt x="438" y="98"/>
                    </a:cubicBezTo>
                    <a:cubicBezTo>
                      <a:pt x="437" y="120"/>
                      <a:pt x="413" y="127"/>
                      <a:pt x="391" y="111"/>
                    </a:cubicBezTo>
                    <a:cubicBezTo>
                      <a:pt x="294" y="40"/>
                      <a:pt x="166" y="56"/>
                      <a:pt x="94" y="149"/>
                    </a:cubicBezTo>
                    <a:cubicBezTo>
                      <a:pt x="30" y="231"/>
                      <a:pt x="36" y="349"/>
                      <a:pt x="107" y="424"/>
                    </a:cubicBezTo>
                    <a:cubicBezTo>
                      <a:pt x="180" y="502"/>
                      <a:pt x="296" y="514"/>
                      <a:pt x="383" y="453"/>
                    </a:cubicBezTo>
                    <a:cubicBezTo>
                      <a:pt x="386" y="451"/>
                      <a:pt x="390" y="449"/>
                      <a:pt x="393" y="446"/>
                    </a:cubicBezTo>
                    <a:cubicBezTo>
                      <a:pt x="407" y="433"/>
                      <a:pt x="420" y="433"/>
                      <a:pt x="433" y="449"/>
                    </a:cubicBezTo>
                    <a:cubicBezTo>
                      <a:pt x="447" y="467"/>
                      <a:pt x="433" y="477"/>
                      <a:pt x="421" y="485"/>
                    </a:cubicBezTo>
                    <a:cubicBezTo>
                      <a:pt x="353" y="537"/>
                      <a:pt x="277" y="553"/>
                      <a:pt x="194" y="531"/>
                    </a:cubicBezTo>
                    <a:cubicBezTo>
                      <a:pt x="79" y="501"/>
                      <a:pt x="1" y="397"/>
                      <a:pt x="0" y="2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noProof="0" dirty="0"/>
              </a:p>
            </p:txBody>
          </p:sp>
          <p:sp>
            <p:nvSpPr>
              <p:cNvPr id="20" name="Freeform 6">
                <a:extLst>
                  <a:ext uri="{FF2B5EF4-FFF2-40B4-BE49-F238E27FC236}">
                    <a16:creationId xmlns:a16="http://schemas.microsoft.com/office/drawing/2014/main" id="{08A1D05F-5F61-4156-8C83-1A002AA1E8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12538" y="2590800"/>
                <a:ext cx="835025" cy="1673225"/>
              </a:xfrm>
              <a:custGeom>
                <a:avLst/>
                <a:gdLst>
                  <a:gd name="T0" fmla="*/ 0 w 196"/>
                  <a:gd name="T1" fmla="*/ 198 h 393"/>
                  <a:gd name="T2" fmla="*/ 157 w 196"/>
                  <a:gd name="T3" fmla="*/ 8 h 393"/>
                  <a:gd name="T4" fmla="*/ 192 w 196"/>
                  <a:gd name="T5" fmla="*/ 22 h 393"/>
                  <a:gd name="T6" fmla="*/ 167 w 196"/>
                  <a:gd name="T7" fmla="*/ 56 h 393"/>
                  <a:gd name="T8" fmla="*/ 48 w 196"/>
                  <a:gd name="T9" fmla="*/ 198 h 393"/>
                  <a:gd name="T10" fmla="*/ 170 w 196"/>
                  <a:gd name="T11" fmla="*/ 339 h 393"/>
                  <a:gd name="T12" fmla="*/ 193 w 196"/>
                  <a:gd name="T13" fmla="*/ 372 h 393"/>
                  <a:gd name="T14" fmla="*/ 160 w 196"/>
                  <a:gd name="T15" fmla="*/ 387 h 393"/>
                  <a:gd name="T16" fmla="*/ 0 w 196"/>
                  <a:gd name="T17" fmla="*/ 198 h 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6" h="393">
                    <a:moveTo>
                      <a:pt x="0" y="198"/>
                    </a:moveTo>
                    <a:cubicBezTo>
                      <a:pt x="0" y="103"/>
                      <a:pt x="64" y="26"/>
                      <a:pt x="157" y="8"/>
                    </a:cubicBezTo>
                    <a:cubicBezTo>
                      <a:pt x="171" y="6"/>
                      <a:pt x="188" y="0"/>
                      <a:pt x="192" y="22"/>
                    </a:cubicBezTo>
                    <a:cubicBezTo>
                      <a:pt x="196" y="41"/>
                      <a:pt x="190" y="52"/>
                      <a:pt x="167" y="56"/>
                    </a:cubicBezTo>
                    <a:cubicBezTo>
                      <a:pt x="95" y="70"/>
                      <a:pt x="47" y="129"/>
                      <a:pt x="48" y="198"/>
                    </a:cubicBezTo>
                    <a:cubicBezTo>
                      <a:pt x="48" y="267"/>
                      <a:pt x="97" y="325"/>
                      <a:pt x="170" y="339"/>
                    </a:cubicBezTo>
                    <a:cubicBezTo>
                      <a:pt x="191" y="343"/>
                      <a:pt x="195" y="354"/>
                      <a:pt x="193" y="372"/>
                    </a:cubicBezTo>
                    <a:cubicBezTo>
                      <a:pt x="190" y="393"/>
                      <a:pt x="174" y="389"/>
                      <a:pt x="160" y="387"/>
                    </a:cubicBezTo>
                    <a:cubicBezTo>
                      <a:pt x="70" y="375"/>
                      <a:pt x="0" y="293"/>
                      <a:pt x="0" y="1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noProof="0" dirty="0"/>
              </a:p>
            </p:txBody>
          </p:sp>
        </p:grp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4D77C47B-CC1E-41DA-9146-5DFD63065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153349"/>
            <a:ext cx="7886700" cy="648543"/>
          </a:xfrm>
        </p:spPr>
        <p:txBody>
          <a:bodyPr>
            <a:normAutofit/>
          </a:bodyPr>
          <a:lstStyle>
            <a:lvl1pPr marL="0" indent="0" algn="ctr">
              <a:buNone/>
              <a:defRPr sz="135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27406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C2A6B906-ACDA-40FD-8AC8-0B693AB12796}"/>
              </a:ext>
            </a:extLst>
          </p:cNvPr>
          <p:cNvGrpSpPr/>
          <p:nvPr userDrawn="1"/>
        </p:nvGrpSpPr>
        <p:grpSpPr>
          <a:xfrm rot="8650774" flipH="1" flipV="1">
            <a:off x="5572533" y="-1843126"/>
            <a:ext cx="3327168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717F7366-5A99-4065-90C2-AE7DF5DD0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noProof="0" dirty="0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90A089CA-63B9-4456-B0B1-17C75EBFB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noProof="0" dirty="0"/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8D36B2D1-BCFE-43FC-8743-7B7A30E1AD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noProof="0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386953" y="-16721"/>
            <a:ext cx="943964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8528752" y="6409398"/>
            <a:ext cx="210038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2772" y="6455740"/>
            <a:ext cx="220845" cy="187367"/>
          </a:xfrm>
        </p:spPr>
        <p:txBody>
          <a:bodyPr lIns="0" tIns="0" rIns="0" bIns="0"/>
          <a:lstStyle>
            <a:lvl1pPr algn="ctr">
              <a:defRPr sz="675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79DA8F4-EDD3-4D62-A90B-8C3C1AFB00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6953" y="1825625"/>
            <a:ext cx="4127897" cy="435133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DA0DA994-B4A9-447A-BEBF-3EA31D3755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32150F9-14BF-4DCB-884D-49596914C2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035" y="6261436"/>
            <a:ext cx="804764" cy="414000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19DEF115-82C2-4E9D-A22C-8DA561FB3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954" y="246621"/>
            <a:ext cx="8362950" cy="920336"/>
          </a:xfrm>
        </p:spPr>
        <p:txBody>
          <a:bodyPr lIns="0" tIns="0" rIns="0" bIns="0" anchor="b">
            <a:noAutofit/>
          </a:bodyPr>
          <a:lstStyle>
            <a:lvl1pPr>
              <a:defRPr sz="2400" b="1" cap="all" baseline="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7786022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616F52B4-215E-4237-893C-E22B23804744}"/>
              </a:ext>
            </a:extLst>
          </p:cNvPr>
          <p:cNvGrpSpPr/>
          <p:nvPr userDrawn="1"/>
        </p:nvGrpSpPr>
        <p:grpSpPr>
          <a:xfrm rot="8650774" flipH="1" flipV="1">
            <a:off x="5572533" y="-1843126"/>
            <a:ext cx="3327168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B7C40C77-B795-4B07-B92D-2E8A56635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noProof="0" dirty="0"/>
            </a:p>
          </p:txBody>
        </p:sp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6E703A1E-5F10-4BB5-9D52-77CB6F5994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noProof="0" dirty="0"/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22CEE04C-09CE-41CF-937D-EC2D3C23EC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noProof="0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386953" y="-16721"/>
            <a:ext cx="943964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8528752" y="6409398"/>
            <a:ext cx="210038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2772" y="6455740"/>
            <a:ext cx="220845" cy="187367"/>
          </a:xfrm>
        </p:spPr>
        <p:txBody>
          <a:bodyPr lIns="0" tIns="0" rIns="0" bIns="0"/>
          <a:lstStyle>
            <a:lvl1pPr algn="ctr">
              <a:defRPr sz="675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74CF4BA-8DCB-42CF-A2C4-D6AF95EE3F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6954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67BA8B6E-A28D-4658-8C91-6CA7BD539B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6954" y="2505075"/>
            <a:ext cx="3868340" cy="368458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F73B3215-82DB-4DBF-9E77-3AE2308C69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accent5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8DFD34E8-36CC-4FFE-926B-C170208FED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3383C6B-3BE4-4380-AF26-1C21492FCE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035" y="6261436"/>
            <a:ext cx="804764" cy="414000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AE3770E9-CB74-47B0-8229-91F6F7560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954" y="246621"/>
            <a:ext cx="8362950" cy="920336"/>
          </a:xfrm>
        </p:spPr>
        <p:txBody>
          <a:bodyPr lIns="0" tIns="0" rIns="0" bIns="0" anchor="b">
            <a:noAutofit/>
          </a:bodyPr>
          <a:lstStyle>
            <a:lvl1pPr>
              <a:defRPr sz="2400" b="1" cap="all" baseline="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9571198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C57825D7-DD33-4B70-BBBE-D46E7A5352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572000" y="768485"/>
            <a:ext cx="3979247" cy="5305662"/>
          </a:xfrm>
          <a:custGeom>
            <a:avLst/>
            <a:gdLst>
              <a:gd name="connsiteX0" fmla="*/ 2652831 w 5305662"/>
              <a:gd name="connsiteY0" fmla="*/ 0 h 5305662"/>
              <a:gd name="connsiteX1" fmla="*/ 5305662 w 5305662"/>
              <a:gd name="connsiteY1" fmla="*/ 2652831 h 5305662"/>
              <a:gd name="connsiteX2" fmla="*/ 2652831 w 5305662"/>
              <a:gd name="connsiteY2" fmla="*/ 5305662 h 5305662"/>
              <a:gd name="connsiteX3" fmla="*/ 0 w 5305662"/>
              <a:gd name="connsiteY3" fmla="*/ 2652831 h 5305662"/>
              <a:gd name="connsiteX4" fmla="*/ 2652831 w 5305662"/>
              <a:gd name="connsiteY4" fmla="*/ 0 h 5305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5662" h="5305662">
                <a:moveTo>
                  <a:pt x="2652831" y="0"/>
                </a:moveTo>
                <a:cubicBezTo>
                  <a:pt x="4117949" y="0"/>
                  <a:pt x="5305662" y="1187713"/>
                  <a:pt x="5305662" y="2652831"/>
                </a:cubicBezTo>
                <a:cubicBezTo>
                  <a:pt x="5305662" y="4117949"/>
                  <a:pt x="4117949" y="5305662"/>
                  <a:pt x="2652831" y="5305662"/>
                </a:cubicBezTo>
                <a:cubicBezTo>
                  <a:pt x="1187713" y="5305662"/>
                  <a:pt x="0" y="4117949"/>
                  <a:pt x="0" y="2652831"/>
                </a:cubicBezTo>
                <a:cubicBezTo>
                  <a:pt x="0" y="1187713"/>
                  <a:pt x="1187713" y="0"/>
                  <a:pt x="2652831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 flipH="1">
            <a:off x="4050590" y="-2003509"/>
            <a:ext cx="6687922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noProof="0" dirty="0"/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19A1397F-1946-4CBE-9EC5-159C3CBC7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C535F2AB-153E-44A9-97BE-00553BEC17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298D65-1027-4897-A948-DCEEF8FC3D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035" y="6261436"/>
            <a:ext cx="804764" cy="4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38212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9F866E5C-B8AA-4805-B232-831BA01AAF16}"/>
              </a:ext>
            </a:extLst>
          </p:cNvPr>
          <p:cNvGrpSpPr/>
          <p:nvPr userDrawn="1"/>
        </p:nvGrpSpPr>
        <p:grpSpPr>
          <a:xfrm rot="8650774" flipH="1" flipV="1">
            <a:off x="5572533" y="-1843126"/>
            <a:ext cx="3327168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F98614F0-2DA3-4F29-8CB3-D61424AC85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noProof="0" dirty="0"/>
            </a:p>
          </p:txBody>
        </p:sp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66D52F08-13EC-4AB4-BB79-89A5395A03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noProof="0" dirty="0"/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2544236D-8C3A-41EF-9A68-C84A8A7D0F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noProof="0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386953" y="-16721"/>
            <a:ext cx="943964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8528752" y="6409398"/>
            <a:ext cx="210038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2772" y="6455740"/>
            <a:ext cx="220845" cy="187367"/>
          </a:xfrm>
        </p:spPr>
        <p:txBody>
          <a:bodyPr lIns="0" tIns="0" rIns="0" bIns="0"/>
          <a:lstStyle>
            <a:lvl1pPr algn="ctr">
              <a:defRPr sz="675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009D5C6-6206-4291-8037-67DC025F0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BEB643FD-AA85-4A43-8EBD-AFD10DD98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001F313-F798-43BE-AFF0-A68C84C36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1881DEA-0ECB-4310-ADF5-4337ACB433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035" y="6261436"/>
            <a:ext cx="804764" cy="4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92544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6C3B6-BEF3-4BF0-A4EC-F355042A6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87F6B7-21D1-4EB7-9723-FA9BCB2E63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C95672-6033-4D99-B34B-7479FDCD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06964-942C-4A11-879C-83A78769FC68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D45508-7B77-4A3E-822F-E399A6DEC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417E17-177A-436B-B718-3187D8CAF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AF7C3-5EE4-4F82-9219-7DAD62385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3865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11.jpg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6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24" Type="http://schemas.openxmlformats.org/officeDocument/2006/relationships/image" Target="../media/image15.jpeg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tags" Target="../tags/tag2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tags" Target="../tags/tag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image" Target="../media/image21.jpeg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18" Type="http://schemas.openxmlformats.org/officeDocument/2006/relationships/slideLayout" Target="../slideLayouts/slideLayout9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17" Type="http://schemas.openxmlformats.org/officeDocument/2006/relationships/slideLayout" Target="../slideLayouts/slideLayout94.xml"/><Relationship Id="rId2" Type="http://schemas.openxmlformats.org/officeDocument/2006/relationships/slideLayout" Target="../slideLayouts/slideLayout79.xml"/><Relationship Id="rId16" Type="http://schemas.openxmlformats.org/officeDocument/2006/relationships/slideLayout" Target="../slideLayouts/slideLayout93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87.xml"/><Relationship Id="rId19" Type="http://schemas.openxmlformats.org/officeDocument/2006/relationships/theme" Target="../theme/theme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5/19/2023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6BB17F4-25B9-482C-9E0A-1A838E62EC0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0834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3479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5" r:id="rId7"/>
    <p:sldLayoutId id="2147483757" r:id="rId8"/>
    <p:sldLayoutId id="2147483758" r:id="rId9"/>
  </p:sldLayoutIdLst>
  <p:txStyles>
    <p:titleStyle>
      <a:lvl1pPr marL="0" marR="0" indent="0" algn="l" defTabSz="685734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SzPts val="5200"/>
        <a:buFont typeface="Arial"/>
        <a:buNone/>
        <a:tabLst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685734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>
          <a:srgbClr val="595959"/>
        </a:buClr>
        <a:buSzPts val="2800"/>
        <a:buFont typeface="Arial"/>
        <a:buNone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98" indent="-171434" algn="l" defTabSz="68573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64" indent="-171434" algn="l" defTabSz="68573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31" indent="-171434" algn="l" defTabSz="68573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542896" indent="-171434" algn="l" defTabSz="68573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885762" indent="-171434" algn="l" defTabSz="68573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627" indent="-171434" algn="l" defTabSz="68573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494" indent="-171434" algn="l" defTabSz="68573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358" indent="-171434" algn="l" defTabSz="68573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34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4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34" algn="l" defTabSz="685734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8" algn="l" defTabSz="685734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4" algn="l" defTabSz="685734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329" algn="l" defTabSz="685734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5" algn="l" defTabSz="685734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0" algn="l" defTabSz="685734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2926" algn="l" defTabSz="685734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0060" y="1"/>
            <a:ext cx="8229600" cy="1052196"/>
          </a:xfrm>
          <a:prstGeom prst="rect">
            <a:avLst/>
          </a:prstGeom>
        </p:spPr>
        <p:txBody>
          <a:bodyPr vert="horz" lIns="91440" tIns="45720" rIns="91440" bIns="0" rtlCol="0" anchor="ctr">
            <a:normAutofit/>
          </a:bodyPr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060" y="1374458"/>
            <a:ext cx="8229600" cy="44980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6798311" y="6196275"/>
            <a:ext cx="1397601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A7A3749F-FA74-264E-A1D6-65E17B3CB8B6}" type="datetime4">
              <a:rPr lang="en-US" smtClean="0"/>
              <a:pPr/>
              <a:t>May 19, 2023</a:t>
            </a:fld>
            <a:endParaRPr lang="en-US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208968" y="6196275"/>
            <a:ext cx="641679" cy="365125"/>
          </a:xfrm>
          <a:prstGeom prst="rect">
            <a:avLst/>
          </a:prstGeom>
        </p:spPr>
        <p:txBody>
          <a:bodyPr lIns="45720" anchor="ctr" anchorCtr="0"/>
          <a:lstStyle>
            <a:lvl1pPr algn="l">
              <a:defRPr sz="900" b="1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| Pg. </a:t>
            </a:r>
            <a:fld id="{818D94B4-8502-5D40-8A2F-77E12E79206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994ABE-5618-42FE-A2F0-B898318572C9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480061" y="6035469"/>
            <a:ext cx="1100381" cy="629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678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</p:sldLayoutIdLst>
  <p:hf hdr="0" ft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i="0" kern="1200">
          <a:solidFill>
            <a:schemeClr val="bg1"/>
          </a:solidFill>
          <a:latin typeface="Arial" charset="0"/>
          <a:ea typeface="Arial" charset="0"/>
          <a:cs typeface="Arial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b="0" i="0" kern="1200">
          <a:solidFill>
            <a:schemeClr val="tx1"/>
          </a:solidFill>
          <a:latin typeface="Times New Roman" charset="0"/>
          <a:ea typeface="Times New Roman" charset="0"/>
          <a:cs typeface="Times New Roman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Times" charset="0"/>
          <a:ea typeface="Times" charset="0"/>
          <a:cs typeface="Times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Times" charset="0"/>
          <a:ea typeface="Times" charset="0"/>
          <a:cs typeface="Times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Times" charset="0"/>
          <a:ea typeface="Times" charset="0"/>
          <a:cs typeface="Times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Times" charset="0"/>
          <a:ea typeface="Times" charset="0"/>
          <a:cs typeface="Times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04CFA98-5F77-4082-9F36-1E7EB1E5D198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2884" name="Rectangle 3"/>
          <p:cNvSpPr>
            <a:spLocks noGrp="1" noChangeArrowheads="1"/>
          </p:cNvSpPr>
          <p:nvPr>
            <p:ph type="body" idx="1"/>
            <p:custDataLst>
              <p:tags r:id="rId22"/>
            </p:custDataLst>
          </p:nvPr>
        </p:nvSpPr>
        <p:spPr bwMode="auto">
          <a:xfrm>
            <a:off x="651868" y="1219201"/>
            <a:ext cx="8339735" cy="4960941"/>
          </a:xfrm>
          <a:prstGeom prst="rect">
            <a:avLst/>
          </a:prstGeom>
          <a:solidFill>
            <a:scrgbClr r="0" g="0" b="0">
              <a:alpha val="0"/>
            </a:scrgbClr>
          </a:solidFill>
          <a:ln w="9525" algn="ctr">
            <a:noFill/>
            <a:miter lim="800000"/>
            <a:headEnd/>
            <a:tailEnd/>
          </a:ln>
        </p:spPr>
        <p:txBody>
          <a:bodyPr vert="horz" wrap="square" lIns="0" tIns="45719" rIns="91439" bIns="45719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2288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51868" y="6409805"/>
            <a:ext cx="6177557" cy="20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 sz="75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[CLICK INSERT&gt;HEADER &amp; FOOTER TO ADD CUSTOM FOOTER TEXT]</a:t>
            </a:r>
          </a:p>
        </p:txBody>
      </p:sp>
      <p:sp>
        <p:nvSpPr>
          <p:cNvPr id="12288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01087" y="6409805"/>
            <a:ext cx="290516" cy="20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 algn="r" eaLnBrk="0" hangingPunct="0">
              <a:defRPr sz="750">
                <a:solidFill>
                  <a:schemeClr val="tx2"/>
                </a:solidFill>
              </a:defRPr>
            </a:lvl1pPr>
          </a:lstStyle>
          <a:p>
            <a:fld id="{240EA3EE-AED1-4271-9E65-2BFAC2989DC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2883" name="Rectangle 2"/>
          <p:cNvSpPr>
            <a:spLocks noGrp="1" noChangeArrowheads="1"/>
          </p:cNvSpPr>
          <p:nvPr>
            <p:ph type="title"/>
            <p:custDataLst>
              <p:tags r:id="rId23"/>
            </p:custDataLst>
          </p:nvPr>
        </p:nvSpPr>
        <p:spPr bwMode="auto">
          <a:xfrm>
            <a:off x="651867" y="144545"/>
            <a:ext cx="8339735" cy="747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4572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923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  <p:sldLayoutId id="2147483786" r:id="rId13"/>
    <p:sldLayoutId id="2147483787" r:id="rId14"/>
    <p:sldLayoutId id="2147483788" r:id="rId15"/>
    <p:sldLayoutId id="2147483789" r:id="rId16"/>
    <p:sldLayoutId id="2147483790" r:id="rId17"/>
    <p:sldLayoutId id="2147483791" r:id="rId18"/>
    <p:sldLayoutId id="2147483792" r:id="rId19"/>
    <p:sldLayoutId id="2147483793" r:id="rId20"/>
  </p:sldLayoutIdLst>
  <p:hf hd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50" b="1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35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35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35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350" b="1">
          <a:solidFill>
            <a:schemeClr val="tx2"/>
          </a:solidFill>
          <a:latin typeface="Arial" charset="0"/>
        </a:defRPr>
      </a:lvl5pPr>
      <a:lvl6pPr marL="257175" algn="l" rtl="0" eaLnBrk="1" fontAlgn="base" hangingPunct="1">
        <a:spcBef>
          <a:spcPct val="0"/>
        </a:spcBef>
        <a:spcAft>
          <a:spcPct val="0"/>
        </a:spcAft>
        <a:defRPr sz="1350" b="1">
          <a:solidFill>
            <a:schemeClr val="tx2"/>
          </a:solidFill>
          <a:latin typeface="Arial" charset="0"/>
        </a:defRPr>
      </a:lvl6pPr>
      <a:lvl7pPr marL="514350" algn="l" rtl="0" eaLnBrk="1" fontAlgn="base" hangingPunct="1">
        <a:spcBef>
          <a:spcPct val="0"/>
        </a:spcBef>
        <a:spcAft>
          <a:spcPct val="0"/>
        </a:spcAft>
        <a:defRPr sz="1350" b="1">
          <a:solidFill>
            <a:schemeClr val="tx2"/>
          </a:solidFill>
          <a:latin typeface="Arial" charset="0"/>
        </a:defRPr>
      </a:lvl7pPr>
      <a:lvl8pPr marL="771525" algn="l" rtl="0" eaLnBrk="1" fontAlgn="base" hangingPunct="1">
        <a:spcBef>
          <a:spcPct val="0"/>
        </a:spcBef>
        <a:spcAft>
          <a:spcPct val="0"/>
        </a:spcAft>
        <a:defRPr sz="1350" b="1">
          <a:solidFill>
            <a:schemeClr val="tx2"/>
          </a:solidFill>
          <a:latin typeface="Arial" charset="0"/>
        </a:defRPr>
      </a:lvl8pPr>
      <a:lvl9pPr marL="1028700" algn="l" rtl="0" eaLnBrk="1" fontAlgn="base" hangingPunct="1">
        <a:spcBef>
          <a:spcPct val="0"/>
        </a:spcBef>
        <a:spcAft>
          <a:spcPct val="0"/>
        </a:spcAft>
        <a:defRPr sz="1350" b="1">
          <a:solidFill>
            <a:schemeClr val="tx2"/>
          </a:solidFill>
          <a:latin typeface="Arial" charset="0"/>
        </a:defRPr>
      </a:lvl9pPr>
    </p:titleStyle>
    <p:bodyStyle>
      <a:lvl1pPr marL="171450" indent="-171450" algn="l" rtl="0" eaLnBrk="1" fontAlgn="base" hangingPunct="1">
        <a:lnSpc>
          <a:spcPct val="100000"/>
        </a:lnSpc>
        <a:spcBef>
          <a:spcPts val="1013"/>
        </a:spcBef>
        <a:spcAft>
          <a:spcPts val="338"/>
        </a:spcAft>
        <a:buClr>
          <a:srgbClr val="005288"/>
        </a:buClr>
        <a:buSzPct val="100000"/>
        <a:buFont typeface="Wingdings" panose="05000000000000000000" pitchFamily="2" charset="2"/>
        <a:buChar char="§"/>
        <a:defRPr kumimoji="0" sz="1500" b="0" i="0" u="none" baseline="0">
          <a:solidFill>
            <a:srgbClr val="005288"/>
          </a:solidFill>
          <a:effectLst/>
          <a:latin typeface="Arial"/>
          <a:ea typeface="+mn-ea"/>
          <a:cs typeface="+mn-cs"/>
        </a:defRPr>
      </a:lvl1pPr>
      <a:lvl2pPr marL="385763" indent="-132160" algn="l" rtl="0" eaLnBrk="1" fontAlgn="base" hangingPunct="1">
        <a:lnSpc>
          <a:spcPct val="100000"/>
        </a:lnSpc>
        <a:spcBef>
          <a:spcPts val="169"/>
        </a:spcBef>
        <a:spcAft>
          <a:spcPts val="169"/>
        </a:spcAft>
        <a:buClr>
          <a:srgbClr val="000000"/>
        </a:buClr>
        <a:buSzPct val="100000"/>
        <a:buFont typeface="Arial" panose="020B0604020202020204" pitchFamily="34" charset="0"/>
        <a:buChar char="•"/>
        <a:defRPr kumimoji="0" sz="1200" b="0" i="0" u="none" baseline="0">
          <a:solidFill>
            <a:srgbClr val="000000"/>
          </a:solidFill>
          <a:effectLst/>
          <a:latin typeface="Arial"/>
        </a:defRPr>
      </a:lvl2pPr>
      <a:lvl3pPr marL="642938" indent="-136922" algn="l" rtl="0" eaLnBrk="1" fontAlgn="base" hangingPunct="1">
        <a:lnSpc>
          <a:spcPct val="100000"/>
        </a:lnSpc>
        <a:spcBef>
          <a:spcPts val="169"/>
        </a:spcBef>
        <a:spcAft>
          <a:spcPts val="169"/>
        </a:spcAft>
        <a:buClr>
          <a:srgbClr val="000000"/>
        </a:buClr>
        <a:buSzPct val="100000"/>
        <a:buFont typeface="Wingdings" panose="05000000000000000000" pitchFamily="2" charset="2"/>
        <a:buChar char="§"/>
        <a:defRPr kumimoji="0" sz="1050" b="0" i="0" u="none" baseline="0">
          <a:solidFill>
            <a:srgbClr val="000000"/>
          </a:solidFill>
          <a:effectLst/>
          <a:latin typeface="Arial"/>
        </a:defRPr>
      </a:lvl3pPr>
      <a:lvl4pPr marL="857250" indent="-123825" algn="l" rtl="0" eaLnBrk="1" fontAlgn="base" hangingPunct="1">
        <a:lnSpc>
          <a:spcPct val="100000"/>
        </a:lnSpc>
        <a:spcBef>
          <a:spcPts val="169"/>
        </a:spcBef>
        <a:spcAft>
          <a:spcPts val="169"/>
        </a:spcAft>
        <a:buClr>
          <a:srgbClr val="000000"/>
        </a:buClr>
        <a:buSzPct val="100000"/>
        <a:buFont typeface="Arial" panose="020B0604020202020204" pitchFamily="34" charset="0"/>
        <a:buChar char="•"/>
        <a:defRPr kumimoji="0" sz="825" b="0" i="0" u="none" baseline="0">
          <a:solidFill>
            <a:srgbClr val="000000"/>
          </a:solidFill>
          <a:effectLst/>
          <a:latin typeface="Arial"/>
        </a:defRPr>
      </a:lvl4pPr>
      <a:lvl5pPr marL="985838" indent="-128588" algn="l" rtl="0" eaLnBrk="1" fontAlgn="base" hangingPunct="1">
        <a:lnSpc>
          <a:spcPct val="100000"/>
        </a:lnSpc>
        <a:spcBef>
          <a:spcPts val="169"/>
        </a:spcBef>
        <a:spcAft>
          <a:spcPts val="169"/>
        </a:spcAft>
        <a:buClr>
          <a:srgbClr val="000000"/>
        </a:buClr>
        <a:buSzPct val="100000"/>
        <a:buFontTx/>
        <a:buChar char="»"/>
        <a:defRPr kumimoji="0" sz="750" b="0" i="0" u="none" baseline="0">
          <a:solidFill>
            <a:srgbClr val="000000"/>
          </a:solidFill>
          <a:effectLst/>
          <a:latin typeface="Arial"/>
        </a:defRPr>
      </a:lvl5pPr>
      <a:lvl6pPr marL="1152823" indent="-128588" algn="l" rtl="0" eaLnBrk="1" fontAlgn="base" hangingPunct="1">
        <a:spcBef>
          <a:spcPts val="169"/>
        </a:spcBef>
        <a:spcAft>
          <a:spcPts val="169"/>
        </a:spcAft>
        <a:buChar char="»"/>
        <a:defRPr sz="675">
          <a:solidFill>
            <a:srgbClr val="000000"/>
          </a:solidFill>
          <a:latin typeface="+mn-lt"/>
        </a:defRPr>
      </a:lvl6pPr>
      <a:lvl7pPr marL="1409998" indent="-128588" algn="l" rtl="0" eaLnBrk="1" fontAlgn="base" hangingPunct="1">
        <a:spcBef>
          <a:spcPts val="169"/>
        </a:spcBef>
        <a:spcAft>
          <a:spcPts val="169"/>
        </a:spcAft>
        <a:buChar char="»"/>
        <a:defRPr sz="675">
          <a:solidFill>
            <a:srgbClr val="000000"/>
          </a:solidFill>
          <a:latin typeface="+mn-lt"/>
        </a:defRPr>
      </a:lvl7pPr>
      <a:lvl8pPr marL="1667173" indent="-128588" algn="l" rtl="0" eaLnBrk="1" fontAlgn="base" hangingPunct="1">
        <a:spcBef>
          <a:spcPts val="169"/>
        </a:spcBef>
        <a:spcAft>
          <a:spcPts val="169"/>
        </a:spcAft>
        <a:buChar char="»"/>
        <a:defRPr sz="675">
          <a:solidFill>
            <a:srgbClr val="000000"/>
          </a:solidFill>
          <a:latin typeface="+mn-lt"/>
        </a:defRPr>
      </a:lvl8pPr>
      <a:lvl9pPr marL="1924348" indent="-128588" algn="l" rtl="0" eaLnBrk="1" fontAlgn="base" hangingPunct="1">
        <a:spcBef>
          <a:spcPts val="169"/>
        </a:spcBef>
        <a:spcAft>
          <a:spcPts val="169"/>
        </a:spcAft>
        <a:buChar char="»"/>
        <a:defRPr sz="675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/>
              </a:solidFill>
              <a:latin typeface="Constanti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/>
              </a:solidFill>
              <a:latin typeface="Constantia"/>
              <a:cs typeface="+mn-cs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srgbClr val="04617B">
                  <a:shade val="90000"/>
                </a:srgbClr>
              </a:solidFill>
              <a:cs typeface="+mn-cs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srgbClr val="04617B">
                  <a:shade val="90000"/>
                </a:srgbClr>
              </a:solidFill>
              <a:cs typeface="+mn-cs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4C73A838-7E9C-4467-8E1E-5936E81B2BA2}" type="slidenum">
              <a:rPr lang="en-US">
                <a:solidFill>
                  <a:srgbClr val="04617B">
                    <a:shade val="90000"/>
                  </a:srgbClr>
                </a:solidFill>
                <a:cs typeface="+mn-cs"/>
              </a:rPr>
              <a:pPr>
                <a:defRPr/>
              </a:pPr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  <a:cs typeface="+mn-cs"/>
            </a:endParaRPr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solidFill>
                  <a:prstClr val="black"/>
                </a:solidFill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9494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5/19/2023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3009F7-63EA-B53A-E2F5-7E5A6BF9FC2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5" y="686"/>
            <a:ext cx="9142172" cy="685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187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8" r:id="rId12"/>
    <p:sldLayoutId id="2147483819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C4D7FA-B85E-4477-8C62-94955B340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1226BB-3E56-4E7F-8172-7EC03C9F0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5D08EF-72FB-4F19-9916-65815A9CA9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51F27F-98F9-A147-8986-34441C7B752D}" type="datetime1">
              <a:rPr lang="en-US" noProof="0" smtClean="0"/>
              <a:t>5/19/2023</a:t>
            </a:fld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65084D-BC85-4A55-BD80-93876AD101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FDEF23-A140-4DD6-A0D0-A86BD4DF34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C71654-96A5-4280-94F3-931C61A9F92C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04902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832" r:id="rId12"/>
    <p:sldLayoutId id="2147483833" r:id="rId13"/>
    <p:sldLayoutId id="2147483834" r:id="rId14"/>
    <p:sldLayoutId id="2147483835" r:id="rId15"/>
    <p:sldLayoutId id="2147483836" r:id="rId16"/>
    <p:sldLayoutId id="2147483837" r:id="rId17"/>
    <p:sldLayoutId id="2147483838" r:id="rId18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  <p15:guide id="3" pos="244">
          <p15:clr>
            <a:srgbClr val="F26B43"/>
          </p15:clr>
        </p15:guide>
        <p15:guide id="4" pos="551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5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7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1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12" Type="http://schemas.openxmlformats.org/officeDocument/2006/relationships/image" Target="../media/image88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5.png"/><Relationship Id="rId7" Type="http://schemas.openxmlformats.org/officeDocument/2006/relationships/image" Target="../media/image86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92.png"/><Relationship Id="rId11" Type="http://schemas.openxmlformats.org/officeDocument/2006/relationships/image" Target="../media/image95.png"/><Relationship Id="rId5" Type="http://schemas.openxmlformats.org/officeDocument/2006/relationships/image" Target="../media/image91.png"/><Relationship Id="rId10" Type="http://schemas.openxmlformats.org/officeDocument/2006/relationships/image" Target="../media/image94.png"/><Relationship Id="rId4" Type="http://schemas.openxmlformats.org/officeDocument/2006/relationships/image" Target="../media/image90.png"/><Relationship Id="rId9" Type="http://schemas.openxmlformats.org/officeDocument/2006/relationships/image" Target="../media/image9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10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104.png"/><Relationship Id="rId4" Type="http://schemas.openxmlformats.org/officeDocument/2006/relationships/image" Target="../media/image103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10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110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113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6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117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6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123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12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2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129.sv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128.png"/><Relationship Id="rId5" Type="http://schemas.openxmlformats.org/officeDocument/2006/relationships/image" Target="../media/image127.svg"/><Relationship Id="rId4" Type="http://schemas.openxmlformats.org/officeDocument/2006/relationships/image" Target="../media/image126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2.xml"/><Relationship Id="rId5" Type="http://schemas.openxmlformats.org/officeDocument/2006/relationships/image" Target="../media/image131.jpeg"/><Relationship Id="rId4" Type="http://schemas.microsoft.com/office/2007/relationships/hdphoto" Target="../media/hdphoto2.wdp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134.jpeg"/><Relationship Id="rId5" Type="http://schemas.openxmlformats.org/officeDocument/2006/relationships/image" Target="../media/image133.svg"/><Relationship Id="rId4" Type="http://schemas.openxmlformats.org/officeDocument/2006/relationships/image" Target="../media/image13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135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137.jpg"/><Relationship Id="rId5" Type="http://schemas.openxmlformats.org/officeDocument/2006/relationships/image" Target="../media/image136.jp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5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4.xml"/><Relationship Id="rId4" Type="http://schemas.microsoft.com/office/2007/relationships/hdphoto" Target="../media/hdphoto2.wdp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138.jpeg"/><Relationship Id="rId4" Type="http://schemas.microsoft.com/office/2007/relationships/hdphoto" Target="../media/hdphoto2.wdp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139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141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24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143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2.xml"/><Relationship Id="rId5" Type="http://schemas.openxmlformats.org/officeDocument/2006/relationships/image" Target="../media/image144.jpeg"/><Relationship Id="rId4" Type="http://schemas.microsoft.com/office/2007/relationships/hdphoto" Target="../media/hdphoto2.wdp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svg"/><Relationship Id="rId3" Type="http://schemas.openxmlformats.org/officeDocument/2006/relationships/image" Target="../media/image130.png"/><Relationship Id="rId7" Type="http://schemas.openxmlformats.org/officeDocument/2006/relationships/image" Target="../media/image14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146.svg"/><Relationship Id="rId5" Type="http://schemas.openxmlformats.org/officeDocument/2006/relationships/image" Target="../media/image145.png"/><Relationship Id="rId10" Type="http://schemas.openxmlformats.org/officeDocument/2006/relationships/image" Target="../media/image150.svg"/><Relationship Id="rId4" Type="http://schemas.microsoft.com/office/2007/relationships/hdphoto" Target="../media/hdphoto2.wdp"/><Relationship Id="rId9" Type="http://schemas.openxmlformats.org/officeDocument/2006/relationships/image" Target="../media/image149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151.jpe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5.xml"/></Relationships>
</file>

<file path=ppt/slides/_rels/slide9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52.png"/><Relationship Id="rId7" Type="http://schemas.openxmlformats.org/officeDocument/2006/relationships/image" Target="../media/image15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155.png"/><Relationship Id="rId5" Type="http://schemas.openxmlformats.org/officeDocument/2006/relationships/image" Target="../media/image154.jpeg"/><Relationship Id="rId4" Type="http://schemas.openxmlformats.org/officeDocument/2006/relationships/image" Target="../media/image153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7" Type="http://schemas.microsoft.com/office/2007/relationships/hdphoto" Target="../media/hdphoto2.wdp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130.png"/><Relationship Id="rId5" Type="http://schemas.openxmlformats.org/officeDocument/2006/relationships/image" Target="../media/image159.png"/><Relationship Id="rId4" Type="http://schemas.openxmlformats.org/officeDocument/2006/relationships/image" Target="../media/image158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159.png"/><Relationship Id="rId5" Type="http://schemas.microsoft.com/office/2007/relationships/hdphoto" Target="../media/hdphoto2.wdp"/><Relationship Id="rId4" Type="http://schemas.openxmlformats.org/officeDocument/2006/relationships/image" Target="../media/image130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3" Type="http://schemas.openxmlformats.org/officeDocument/2006/relationships/image" Target="../media/image130.png"/><Relationship Id="rId7" Type="http://schemas.openxmlformats.org/officeDocument/2006/relationships/image" Target="../media/image16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162.png"/><Relationship Id="rId5" Type="http://schemas.openxmlformats.org/officeDocument/2006/relationships/image" Target="../media/image161.png"/><Relationship Id="rId4" Type="http://schemas.microsoft.com/office/2007/relationships/hdphoto" Target="../media/hdphoto2.wdp"/><Relationship Id="rId9" Type="http://schemas.openxmlformats.org/officeDocument/2006/relationships/image" Target="../media/image164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166.png"/><Relationship Id="rId5" Type="http://schemas.openxmlformats.org/officeDocument/2006/relationships/image" Target="../media/image165.png"/><Relationship Id="rId4" Type="http://schemas.microsoft.com/office/2007/relationships/hdphoto" Target="../media/hdphoto2.wdp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167.jpeg"/><Relationship Id="rId4" Type="http://schemas.microsoft.com/office/2007/relationships/hdphoto" Target="../media/hdphoto2.wdp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84.xml"/><Relationship Id="rId6" Type="http://schemas.microsoft.com/office/2007/relationships/hdphoto" Target="../media/hdphoto2.wdp"/><Relationship Id="rId5" Type="http://schemas.openxmlformats.org/officeDocument/2006/relationships/image" Target="../media/image170.png"/><Relationship Id="rId4" Type="http://schemas.openxmlformats.org/officeDocument/2006/relationships/image" Target="../media/image169.sv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84.xml"/><Relationship Id="rId6" Type="http://schemas.microsoft.com/office/2007/relationships/hdphoto" Target="../media/hdphoto2.wdp"/><Relationship Id="rId5" Type="http://schemas.openxmlformats.org/officeDocument/2006/relationships/image" Target="../media/image173.png"/><Relationship Id="rId4" Type="http://schemas.openxmlformats.org/officeDocument/2006/relationships/image" Target="../media/image172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23.png"/><Relationship Id="rId5" Type="http://schemas.microsoft.com/office/2007/relationships/hdphoto" Target="../media/hdphoto2.wdp"/><Relationship Id="rId4" Type="http://schemas.openxmlformats.org/officeDocument/2006/relationships/image" Target="../media/image173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176.png"/><Relationship Id="rId5" Type="http://schemas.microsoft.com/office/2007/relationships/hdphoto" Target="../media/hdphoto2.wdp"/><Relationship Id="rId4" Type="http://schemas.openxmlformats.org/officeDocument/2006/relationships/image" Target="../media/image17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cloud, landscape, tree&#10;&#10;Description automatically generated">
            <a:extLst>
              <a:ext uri="{FF2B5EF4-FFF2-40B4-BE49-F238E27FC236}">
                <a16:creationId xmlns:a16="http://schemas.microsoft.com/office/drawing/2014/main" id="{2EEE74B4-C44C-4DF7-9FEC-A29FD13A0D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834"/>
          <a:stretch/>
        </p:blipFill>
        <p:spPr>
          <a:xfrm>
            <a:off x="0" y="0"/>
            <a:ext cx="9144000" cy="710553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01B7610-21E6-F093-8972-77696C2D204C}"/>
              </a:ext>
            </a:extLst>
          </p:cNvPr>
          <p:cNvGrpSpPr/>
          <p:nvPr/>
        </p:nvGrpSpPr>
        <p:grpSpPr>
          <a:xfrm>
            <a:off x="1881891" y="724601"/>
            <a:ext cx="4595110" cy="1561400"/>
            <a:chOff x="1193747" y="254700"/>
            <a:chExt cx="5989570" cy="211568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DF6780F-FAC5-CCF6-7CF0-865D41EEF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alphaModFix amt="6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980"/>
            <a:stretch/>
          </p:blipFill>
          <p:spPr>
            <a:xfrm>
              <a:off x="1960683" y="254700"/>
              <a:ext cx="5222634" cy="211568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AF301F3-9610-B022-1EDD-8C1F7361AA29}"/>
                </a:ext>
              </a:extLst>
            </p:cNvPr>
            <p:cNvSpPr txBox="1"/>
            <p:nvPr/>
          </p:nvSpPr>
          <p:spPr>
            <a:xfrm>
              <a:off x="1193747" y="1494610"/>
              <a:ext cx="5989570" cy="875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hnschrift Condensed" panose="020B0502040204020203" pitchFamily="34" charset="0"/>
                </a:rPr>
                <a:t>2023 Annual Meeting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986401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97FB3-A922-4664-A68D-535348242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algn="ctr"/>
            <a:r>
              <a:rPr lang="en-US" dirty="0"/>
              <a:t>S&amp;P 500 Stock Index</a:t>
            </a:r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185F5B93-397D-478B-AC50-560E135373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7636" y="1600200"/>
            <a:ext cx="8165456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730096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D5E1D63-26F4-BF03-7F73-210536CF335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5711C0-EAF9-E460-BD58-8A2DD5AA299D}"/>
              </a:ext>
            </a:extLst>
          </p:cNvPr>
          <p:cNvSpPr txBox="1"/>
          <p:nvPr/>
        </p:nvSpPr>
        <p:spPr>
          <a:xfrm>
            <a:off x="1866900" y="939800"/>
            <a:ext cx="632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Questions/Comments?</a:t>
            </a:r>
          </a:p>
        </p:txBody>
      </p:sp>
    </p:spTree>
    <p:extLst>
      <p:ext uri="{BB962C8B-B14F-4D97-AF65-F5344CB8AC3E}">
        <p14:creationId xmlns:p14="http://schemas.microsoft.com/office/powerpoint/2010/main" val="16728405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150" y="457200"/>
            <a:ext cx="8229600" cy="838200"/>
          </a:xfrm>
        </p:spPr>
        <p:txBody>
          <a:bodyPr/>
          <a:lstStyle/>
          <a:p>
            <a:pPr algn="ctr"/>
            <a:r>
              <a:rPr lang="en-US" dirty="0"/>
              <a:t>Real Estate </a:t>
            </a:r>
            <a:r>
              <a:rPr lang="en-US" dirty="0">
                <a:sym typeface="Wingdings" panose="05000000000000000000" pitchFamily="2" charset="2"/>
              </a:rPr>
              <a:t>  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2822" y="685800"/>
            <a:ext cx="8229600" cy="5334000"/>
          </a:xfrm>
        </p:spPr>
        <p:txBody>
          <a:bodyPr/>
          <a:lstStyle/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dirty="0"/>
              <a:t>Cost of building materials have increased over 35% since the start of the pandemic</a:t>
            </a:r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dirty="0"/>
              <a:t>The NAHB Index fell every month in 2022 </a:t>
            </a:r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dirty="0"/>
              <a:t>The NAHB Index is up for the last 4 months, but remains under 50 </a:t>
            </a:r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dirty="0"/>
              <a:t>Housing starts fell nearly every month last year and were down  25% through December </a:t>
            </a:r>
          </a:p>
          <a:p>
            <a:pPr>
              <a:spcBef>
                <a:spcPts val="0"/>
              </a:spcBef>
            </a:pPr>
            <a:endParaRPr lang="en-US" dirty="0"/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311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DC825-7367-4080-835B-D4F457792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43949"/>
            <a:ext cx="8229600" cy="1143000"/>
          </a:xfrm>
        </p:spPr>
        <p:txBody>
          <a:bodyPr/>
          <a:lstStyle/>
          <a:p>
            <a:pPr algn="ctr"/>
            <a:r>
              <a:rPr lang="en-US" dirty="0"/>
              <a:t>Real Estate </a:t>
            </a:r>
            <a:r>
              <a:rPr lang="en-US" dirty="0">
                <a:sym typeface="Wingdings" panose="05000000000000000000" pitchFamily="2" charset="2"/>
              </a:rPr>
              <a:t> 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C1A8B1-93AB-4AFE-97C1-94EBBB8DEA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09158"/>
            <a:ext cx="8229600" cy="4389437"/>
          </a:xfrm>
        </p:spPr>
        <p:txBody>
          <a:bodyPr/>
          <a:lstStyle/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dirty="0"/>
              <a:t>The decline in starts for the year was the first since 2009</a:t>
            </a:r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dirty="0"/>
              <a:t>Multi family starts actually increased in 2022 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dirty="0"/>
              <a:t>5 million housing units short</a:t>
            </a:r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dirty="0"/>
              <a:t>Existing home sales fell about 37% last year, but have stabilized</a:t>
            </a:r>
          </a:p>
          <a:p>
            <a:pPr>
              <a:spcBef>
                <a:spcPts val="0"/>
              </a:spcBef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1353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43EF6-AC16-4C69-9579-3D596466B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1800" y="228600"/>
            <a:ext cx="8229600" cy="1143000"/>
          </a:xfrm>
        </p:spPr>
        <p:txBody>
          <a:bodyPr/>
          <a:lstStyle/>
          <a:p>
            <a:r>
              <a:rPr lang="en-US" dirty="0"/>
              <a:t>Real Estate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BA7DC0-615E-46F4-97EC-AF4DF68532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34281"/>
            <a:ext cx="8229600" cy="4389437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dirty="0"/>
              <a:t>Mortgage rates are now closer to 6% than 7%</a:t>
            </a:r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dirty="0"/>
              <a:t>The Case-Shiller housing price index declined in August for the first time since 2012 and then kept falling</a:t>
            </a:r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dirty="0"/>
              <a:t>Home prices are now down 3% since their peak in June 2022</a:t>
            </a:r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0026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EB436-7BB5-429A-836F-1597E825E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44F4802-FEE4-4AB7-BCE0-B0BF82F2EC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71600" y="1447800"/>
            <a:ext cx="6810026" cy="454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0498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C2CBD-F54B-435F-8B75-A3D41BB2C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13CD37-F488-4A14-982B-EF14D41F7B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https://www.economy.com/dismal/graphs/release/CHT_R_usa_existhome_B1B9FA4C-5FF3-48CE-A68B-F87073193F04.PNG">
            <a:extLst>
              <a:ext uri="{FF2B5EF4-FFF2-40B4-BE49-F238E27FC236}">
                <a16:creationId xmlns:a16="http://schemas.microsoft.com/office/drawing/2014/main" id="{9ED91265-0A31-45DF-B629-FC68A0FB7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66" y="900364"/>
            <a:ext cx="8166434" cy="5444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85095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433754" y="475129"/>
            <a:ext cx="8229600" cy="1066800"/>
          </a:xfrm>
        </p:spPr>
        <p:txBody>
          <a:bodyPr/>
          <a:lstStyle/>
          <a:p>
            <a:pPr algn="ctr"/>
            <a:r>
              <a:rPr lang="en-US" dirty="0"/>
              <a:t>    U.S. Employment 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228600" y="475129"/>
            <a:ext cx="8686800" cy="518160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The unemployment rate dropped to 3.4% in April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The labor force participation rate is beginning to improve</a:t>
            </a:r>
          </a:p>
          <a:p>
            <a:endParaRPr lang="en-US" dirty="0"/>
          </a:p>
          <a:p>
            <a:r>
              <a:rPr lang="en-US" dirty="0"/>
              <a:t>About 2.1 million people entered the labor force between December and the end of April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9268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1B3D9-6E48-46D4-8615-EBE848CC7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pPr algn="ctr"/>
            <a:r>
              <a:rPr lang="en-US" dirty="0"/>
              <a:t>U.S. Employment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6BCAF8-9203-4CB7-8B81-C0B162BC9E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389437"/>
          </a:xfrm>
        </p:spPr>
        <p:txBody>
          <a:bodyPr/>
          <a:lstStyle/>
          <a:p>
            <a:r>
              <a:rPr lang="en-US" dirty="0"/>
              <a:t>There are about 9.6 million unfilled jobs</a:t>
            </a:r>
          </a:p>
          <a:p>
            <a:endParaRPr lang="en-US" dirty="0"/>
          </a:p>
          <a:p>
            <a:r>
              <a:rPr lang="en-US" dirty="0"/>
              <a:t>Boomers/Childcare/Eldercare/Drug use</a:t>
            </a:r>
          </a:p>
          <a:p>
            <a:endParaRPr lang="en-US" dirty="0"/>
          </a:p>
          <a:p>
            <a:r>
              <a:rPr lang="en-US" dirty="0"/>
              <a:t>Babysitters/$22</a:t>
            </a:r>
          </a:p>
          <a:p>
            <a:endParaRPr lang="en-US" dirty="0"/>
          </a:p>
          <a:p>
            <a:r>
              <a:rPr lang="en-US" dirty="0"/>
              <a:t>“Tooth fairy” – 16% increase last year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1286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402" y="685800"/>
            <a:ext cx="7772400" cy="762000"/>
          </a:xfrm>
        </p:spPr>
        <p:txBody>
          <a:bodyPr/>
          <a:lstStyle/>
          <a:p>
            <a:pPr algn="ctr"/>
            <a:r>
              <a:rPr lang="en-US" dirty="0"/>
              <a:t>NC Economic Situation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925" y="762000"/>
            <a:ext cx="7901354" cy="5638800"/>
          </a:xfrm>
        </p:spPr>
        <p:txBody>
          <a:bodyPr/>
          <a:lstStyle/>
          <a:p>
            <a:pPr marL="0" indent="0">
              <a:spcAft>
                <a:spcPts val="3000"/>
              </a:spcAft>
              <a:buNone/>
            </a:pPr>
            <a:endParaRPr lang="en-US" dirty="0"/>
          </a:p>
          <a:p>
            <a:pPr>
              <a:spcAft>
                <a:spcPts val="3000"/>
              </a:spcAft>
            </a:pPr>
            <a:r>
              <a:rPr lang="en-US" dirty="0"/>
              <a:t>The unemployment rate was 3.5% in March</a:t>
            </a:r>
          </a:p>
          <a:p>
            <a:pPr>
              <a:spcAft>
                <a:spcPts val="3000"/>
              </a:spcAft>
            </a:pPr>
            <a:r>
              <a:rPr lang="en-US" dirty="0"/>
              <a:t>Population grew almost 904,000 between 2010 and 2020 or by 9.5%</a:t>
            </a:r>
          </a:p>
          <a:p>
            <a:pPr>
              <a:spcAft>
                <a:spcPts val="3000"/>
              </a:spcAft>
            </a:pPr>
            <a:r>
              <a:rPr lang="en-US" dirty="0"/>
              <a:t>Immigration, not babies</a:t>
            </a:r>
          </a:p>
          <a:p>
            <a:pPr>
              <a:spcAft>
                <a:spcPts val="3000"/>
              </a:spcAft>
            </a:pPr>
            <a:r>
              <a:rPr lang="en-US" dirty="0"/>
              <a:t>Population growth very uneven – rural vs. urban</a:t>
            </a:r>
          </a:p>
          <a:p>
            <a:pPr>
              <a:spcAft>
                <a:spcPts val="3000"/>
              </a:spcAft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5376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501D8-60C8-4253-9412-B29FE52BE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pPr algn="ctr"/>
            <a:r>
              <a:rPr lang="en-US" dirty="0"/>
              <a:t>North Carolina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1BED19-807D-46E5-9EFD-F185A56033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266" y="1600200"/>
            <a:ext cx="8229600" cy="4389437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NC #1 for Business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Low taxes / Educational system / Pension plan / Rainy day fund </a:t>
            </a:r>
          </a:p>
          <a:p>
            <a:endParaRPr lang="en-US" dirty="0"/>
          </a:p>
          <a:p>
            <a:r>
              <a:rPr lang="en-US" dirty="0"/>
              <a:t>Mega business deals </a:t>
            </a:r>
          </a:p>
          <a:p>
            <a:endParaRPr lang="en-US" dirty="0"/>
          </a:p>
          <a:p>
            <a:r>
              <a:rPr lang="en-US" dirty="0"/>
              <a:t>Work force shortages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5452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43452" y="2602295"/>
            <a:ext cx="760232" cy="1945657"/>
          </a:xfrm>
          <a:prstGeom prst="rect">
            <a:avLst/>
          </a:prstGeom>
          <a:solidFill>
            <a:srgbClr val="000000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7026" b="35169"/>
          <a:stretch>
            <a:fillRect/>
          </a:stretch>
        </p:blipFill>
        <p:spPr>
          <a:xfrm>
            <a:off x="136664" y="3594079"/>
            <a:ext cx="855119" cy="2413116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-243452" y="6172200"/>
            <a:ext cx="9630904" cy="927774"/>
            <a:chOff x="0" y="0"/>
            <a:chExt cx="6173410" cy="59470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73410" cy="594703"/>
            </a:xfrm>
            <a:custGeom>
              <a:avLst/>
              <a:gdLst/>
              <a:ahLst/>
              <a:cxnLst/>
              <a:rect l="l" t="t" r="r" b="b"/>
              <a:pathLst>
                <a:path w="6173410" h="594703">
                  <a:moveTo>
                    <a:pt x="0" y="0"/>
                  </a:moveTo>
                  <a:lnTo>
                    <a:pt x="6173410" y="0"/>
                  </a:lnTo>
                  <a:lnTo>
                    <a:pt x="6173410" y="594703"/>
                  </a:lnTo>
                  <a:lnTo>
                    <a:pt x="0" y="594703"/>
                  </a:lnTo>
                  <a:close/>
                </a:path>
              </a:pathLst>
            </a:custGeom>
            <a:solidFill>
              <a:srgbClr val="ED1B2E"/>
            </a:solidFill>
          </p:spPr>
        </p:sp>
      </p:grpSp>
      <p:sp>
        <p:nvSpPr>
          <p:cNvPr id="6" name="AutoShape 6"/>
          <p:cNvSpPr/>
          <p:nvPr/>
        </p:nvSpPr>
        <p:spPr>
          <a:xfrm>
            <a:off x="0" y="6153150"/>
            <a:ext cx="9144000" cy="19050"/>
          </a:xfrm>
          <a:prstGeom prst="line">
            <a:avLst/>
          </a:prstGeom>
          <a:ln w="762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5039768" y="3082999"/>
            <a:ext cx="3644599" cy="0"/>
          </a:xfrm>
          <a:prstGeom prst="line">
            <a:avLst/>
          </a:prstGeom>
          <a:ln w="38100" cap="flat">
            <a:solidFill>
              <a:srgbClr val="BDBDB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506325-963E-AF31-4455-C5B69F68A5C3}"/>
              </a:ext>
            </a:extLst>
          </p:cNvPr>
          <p:cNvSpPr txBox="1"/>
          <p:nvPr/>
        </p:nvSpPr>
        <p:spPr>
          <a:xfrm>
            <a:off x="5329435" y="3228955"/>
            <a:ext cx="33549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 u="none" strike="noStrike" baseline="0" dirty="0">
                <a:solidFill>
                  <a:srgbClr val="000000"/>
                </a:solidFill>
              </a:rPr>
              <a:t>Keynote Speaker, Inflationary Trends and Considerations 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</a:p>
        </p:txBody>
      </p:sp>
      <p:grpSp>
        <p:nvGrpSpPr>
          <p:cNvPr id="17" name="Group 17">
            <a:extLst>
              <a:ext uri="{FF2B5EF4-FFF2-40B4-BE49-F238E27FC236}">
                <a16:creationId xmlns:a16="http://schemas.microsoft.com/office/drawing/2014/main" id="{C790C115-3977-6E88-5447-DB782120D449}"/>
              </a:ext>
            </a:extLst>
          </p:cNvPr>
          <p:cNvGrpSpPr>
            <a:grpSpLocks noChangeAspect="1"/>
          </p:cNvGrpSpPr>
          <p:nvPr/>
        </p:nvGrpSpPr>
        <p:grpSpPr>
          <a:xfrm>
            <a:off x="1420933" y="1116635"/>
            <a:ext cx="2823612" cy="3200400"/>
            <a:chOff x="-195199" y="-2"/>
            <a:chExt cx="6722888" cy="7620002"/>
          </a:xfrm>
        </p:grpSpPr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B56C2458-223A-CB32-654A-5A7BCC069543}"/>
                </a:ext>
              </a:extLst>
            </p:cNvPr>
            <p:cNvSpPr/>
            <p:nvPr/>
          </p:nvSpPr>
          <p:spPr>
            <a:xfrm>
              <a:off x="-195199" y="-2"/>
              <a:ext cx="6722888" cy="7620000"/>
            </a:xfrm>
            <a:custGeom>
              <a:avLst/>
              <a:gdLst/>
              <a:ahLst/>
              <a:cxnLst/>
              <a:rect l="l" t="t" r="r" b="b"/>
              <a:pathLst>
                <a:path w="6157188" h="7436317">
                  <a:moveTo>
                    <a:pt x="3078594" y="5949"/>
                  </a:moveTo>
                  <a:cubicBezTo>
                    <a:pt x="2027358" y="0"/>
                    <a:pt x="1053959" y="706239"/>
                    <a:pt x="526979" y="1857245"/>
                  </a:cubicBezTo>
                  <a:cubicBezTo>
                    <a:pt x="0" y="3008251"/>
                    <a:pt x="0" y="4428067"/>
                    <a:pt x="526979" y="5579073"/>
                  </a:cubicBezTo>
                  <a:cubicBezTo>
                    <a:pt x="1053959" y="6730078"/>
                    <a:pt x="2027358" y="7436317"/>
                    <a:pt x="3078594" y="7430369"/>
                  </a:cubicBezTo>
                  <a:cubicBezTo>
                    <a:pt x="4129830" y="7436317"/>
                    <a:pt x="5103229" y="6730078"/>
                    <a:pt x="5630209" y="5579073"/>
                  </a:cubicBezTo>
                  <a:cubicBezTo>
                    <a:pt x="6157188" y="4428067"/>
                    <a:pt x="6157188" y="3008251"/>
                    <a:pt x="5630209" y="1857245"/>
                  </a:cubicBezTo>
                  <a:cubicBezTo>
                    <a:pt x="5103229" y="706240"/>
                    <a:pt x="4129830" y="0"/>
                    <a:pt x="3078594" y="5949"/>
                  </a:cubicBezTo>
                  <a:close/>
                </a:path>
              </a:pathLst>
            </a:custGeom>
            <a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56EC566A-EAB3-BC8B-AB1C-8C4FEAEB4B83}"/>
                </a:ext>
              </a:extLst>
            </p:cNvPr>
            <p:cNvSpPr/>
            <p:nvPr/>
          </p:nvSpPr>
          <p:spPr>
            <a:xfrm>
              <a:off x="0" y="0"/>
              <a:ext cx="6062980" cy="7620000"/>
            </a:xfrm>
            <a:custGeom>
              <a:avLst/>
              <a:gdLst/>
              <a:ahLst/>
              <a:cxnLst/>
              <a:rect l="l" t="t" r="r" b="b"/>
              <a:pathLst>
                <a:path w="6062980" h="7620000">
                  <a:moveTo>
                    <a:pt x="3031490" y="7620000"/>
                  </a:moveTo>
                  <a:cubicBezTo>
                    <a:pt x="1360170" y="7620000"/>
                    <a:pt x="0" y="5910580"/>
                    <a:pt x="0" y="3810000"/>
                  </a:cubicBezTo>
                  <a:cubicBezTo>
                    <a:pt x="0" y="1709420"/>
                    <a:pt x="1360170" y="0"/>
                    <a:pt x="3031490" y="0"/>
                  </a:cubicBezTo>
                  <a:cubicBezTo>
                    <a:pt x="4702810" y="0"/>
                    <a:pt x="6062980" y="1709420"/>
                    <a:pt x="6062980" y="3810000"/>
                  </a:cubicBezTo>
                  <a:cubicBezTo>
                    <a:pt x="6062980" y="5910580"/>
                    <a:pt x="4702810" y="7620000"/>
                    <a:pt x="3031490" y="7620000"/>
                  </a:cubicBezTo>
                  <a:close/>
                  <a:moveTo>
                    <a:pt x="3031490" y="196850"/>
                  </a:moveTo>
                  <a:cubicBezTo>
                    <a:pt x="1468120" y="196850"/>
                    <a:pt x="196850" y="1817370"/>
                    <a:pt x="196850" y="3810000"/>
                  </a:cubicBezTo>
                  <a:cubicBezTo>
                    <a:pt x="196850" y="5802630"/>
                    <a:pt x="1468120" y="7423150"/>
                    <a:pt x="3031490" y="7423150"/>
                  </a:cubicBezTo>
                  <a:cubicBezTo>
                    <a:pt x="4594860" y="7423150"/>
                    <a:pt x="5866130" y="5802630"/>
                    <a:pt x="5866130" y="3810000"/>
                  </a:cubicBezTo>
                  <a:cubicBezTo>
                    <a:pt x="5866130" y="1817370"/>
                    <a:pt x="4594860" y="196850"/>
                    <a:pt x="3031490" y="19685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BBDF383-2954-52AF-6C1C-340ECBDCD0EA}"/>
              </a:ext>
            </a:extLst>
          </p:cNvPr>
          <p:cNvSpPr txBox="1"/>
          <p:nvPr/>
        </p:nvSpPr>
        <p:spPr>
          <a:xfrm>
            <a:off x="5329436" y="271276"/>
            <a:ext cx="335493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6675" marR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Dr. Harry M. Davis, Ph.D., NCBA Professor of Banking, Department of Finance, Banking &amp; Insurance, ASU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34244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5F7DA-0A2B-403D-9ECF-0CDE5EF50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57200"/>
            <a:ext cx="8229600" cy="1143000"/>
          </a:xfrm>
        </p:spPr>
        <p:txBody>
          <a:bodyPr/>
          <a:lstStyle/>
          <a:p>
            <a:pPr algn="ctr"/>
            <a:r>
              <a:rPr lang="en-US" dirty="0"/>
              <a:t>Median Household Income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7D74AEC-2233-4A57-B438-12081AA20C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111" t="1045" r="1175" b="26149"/>
          <a:stretch/>
        </p:blipFill>
        <p:spPr>
          <a:xfrm>
            <a:off x="609600" y="1981200"/>
            <a:ext cx="7919604" cy="19812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4BC20E8-555A-4821-85F3-887A5AC01B5A}"/>
              </a:ext>
            </a:extLst>
          </p:cNvPr>
          <p:cNvSpPr txBox="1">
            <a:spLocks/>
          </p:cNvSpPr>
          <p:nvPr/>
        </p:nvSpPr>
        <p:spPr bwMode="auto">
          <a:xfrm>
            <a:off x="457199" y="4038600"/>
            <a:ext cx="8229600" cy="217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NC has been sliding relative to the US</a:t>
            </a:r>
          </a:p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NC is likely closing the gap at present </a:t>
            </a:r>
          </a:p>
        </p:txBody>
      </p:sp>
    </p:spTree>
    <p:extLst>
      <p:ext uri="{BB962C8B-B14F-4D97-AF65-F5344CB8AC3E}">
        <p14:creationId xmlns:p14="http://schemas.microsoft.com/office/powerpoint/2010/main" val="1377099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3F762-9CD5-4A09-A2D8-10A461901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algn="ctr"/>
            <a:r>
              <a:rPr lang="en-US" dirty="0"/>
              <a:t>The FED / Inflation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0E8F20-6D13-40FD-95CD-A52E52A26F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228" y="1234281"/>
            <a:ext cx="8543544" cy="4389437"/>
          </a:xfrm>
        </p:spPr>
        <p:txBody>
          <a:bodyPr/>
          <a:lstStyle/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The rate of inflation (CPI) has dropped from about 9% to about 6% - the 2% target is not in sight 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Wage/salary, food and rental price increases remain stubbornly high </a:t>
            </a:r>
          </a:p>
          <a:p>
            <a:endParaRPr lang="en-US" sz="2400" dirty="0"/>
          </a:p>
          <a:p>
            <a:r>
              <a:rPr lang="en-US" sz="2400" dirty="0"/>
              <a:t>The cost of food consumed at home increased 11.8% in 2022, the highest in 45 years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Gas/Brake Pedal/“Bank Event”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5304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86018-C9FC-4065-9158-5A8E3196F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381000"/>
            <a:ext cx="8229600" cy="1143000"/>
          </a:xfrm>
        </p:spPr>
        <p:txBody>
          <a:bodyPr/>
          <a:lstStyle/>
          <a:p>
            <a:pPr algn="ctr"/>
            <a:r>
              <a:rPr lang="en-US" dirty="0"/>
              <a:t>Federal Funds Rate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42FD7CF-477C-4E82-95E0-D308786FB1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705" y="2057400"/>
            <a:ext cx="8816587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1095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6D16D-6529-423A-BDE9-49D580EB8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algn="ctr"/>
            <a:r>
              <a:rPr lang="en-US" dirty="0"/>
              <a:t>Bank Event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94AE06-5B88-4639-97BF-6C1C52425D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389437"/>
          </a:xfrm>
        </p:spPr>
        <p:txBody>
          <a:bodyPr/>
          <a:lstStyle/>
          <a:p>
            <a:r>
              <a:rPr lang="en-US" dirty="0"/>
              <a:t>SVB/Signature</a:t>
            </a:r>
          </a:p>
          <a:p>
            <a:endParaRPr lang="en-US" dirty="0"/>
          </a:p>
          <a:p>
            <a:r>
              <a:rPr lang="en-US" dirty="0"/>
              <a:t>Uninsured deposits </a:t>
            </a:r>
          </a:p>
          <a:p>
            <a:endParaRPr lang="en-US" dirty="0"/>
          </a:p>
          <a:p>
            <a:r>
              <a:rPr lang="en-US" dirty="0"/>
              <a:t>Lumpy deposits </a:t>
            </a:r>
          </a:p>
          <a:p>
            <a:endParaRPr lang="en-US" dirty="0"/>
          </a:p>
          <a:p>
            <a:r>
              <a:rPr lang="en-US" dirty="0"/>
              <a:t>Debt Crisis / Delete Debt Ceiling ($31.4 T)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1185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0606"/>
            <a:ext cx="8229600" cy="1143000"/>
          </a:xfrm>
        </p:spPr>
        <p:txBody>
          <a:bodyPr/>
          <a:lstStyle/>
          <a:p>
            <a:pPr algn="ctr"/>
            <a:r>
              <a:rPr lang="en-US" dirty="0"/>
              <a:t>Economic Outlook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35864" y="853818"/>
            <a:ext cx="8382000" cy="4389437"/>
          </a:xfrm>
        </p:spPr>
        <p:txBody>
          <a:bodyPr/>
          <a:lstStyle/>
          <a:p>
            <a:endParaRPr lang="en-US" dirty="0"/>
          </a:p>
          <a:p>
            <a:endParaRPr lang="en-US" sz="2400" dirty="0"/>
          </a:p>
          <a:p>
            <a:r>
              <a:rPr lang="en-US" sz="2400" dirty="0"/>
              <a:t>GDP growth will be about 0-1% this year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Inflation will decline to about 4% by year end</a:t>
            </a:r>
          </a:p>
          <a:p>
            <a:endParaRPr lang="en-US" sz="2400" dirty="0"/>
          </a:p>
          <a:p>
            <a:r>
              <a:rPr lang="en-US" sz="2400" dirty="0"/>
              <a:t>Expect the FED to raise rates an additional 25-50 basis points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Existing and new home sales and prices will be flat to slightly up this year</a:t>
            </a:r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2531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AA7C3-0255-4D0F-B2CE-65DCD9B59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32722"/>
            <a:ext cx="8229600" cy="1143000"/>
          </a:xfrm>
        </p:spPr>
        <p:txBody>
          <a:bodyPr/>
          <a:lstStyle/>
          <a:p>
            <a:pPr algn="ctr"/>
            <a:r>
              <a:rPr lang="en-US" dirty="0"/>
              <a:t>Economic Outlook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930B0D-E630-4DE3-81C7-1A38B83AF4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872" y="904222"/>
            <a:ext cx="8229600" cy="4389437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  <a:p>
            <a:r>
              <a:rPr lang="en-US" sz="2800" dirty="0"/>
              <a:t>Mild recession for the US at the end of this year or beginning of 2024</a:t>
            </a:r>
          </a:p>
          <a:p>
            <a:endParaRPr lang="en-US" sz="2800" dirty="0"/>
          </a:p>
          <a:p>
            <a:r>
              <a:rPr lang="en-US" sz="2800" dirty="0"/>
              <a:t>NC will fare well in the next recession</a:t>
            </a:r>
          </a:p>
          <a:p>
            <a:pPr>
              <a:spcBef>
                <a:spcPts val="0"/>
              </a:spcBef>
            </a:pPr>
            <a:endParaRPr lang="en-US" dirty="0"/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  <a:p>
            <a:pPr>
              <a:spcBef>
                <a:spcPts val="0"/>
              </a:spcBef>
            </a:pPr>
            <a:endParaRPr lang="en-US" sz="2800" dirty="0"/>
          </a:p>
          <a:p>
            <a:pPr marL="0" indent="0">
              <a:spcBef>
                <a:spcPts val="0"/>
              </a:spcBef>
              <a:buNone/>
            </a:pPr>
            <a:endParaRPr lang="en-US" sz="2800" dirty="0"/>
          </a:p>
          <a:p>
            <a:pPr>
              <a:spcBef>
                <a:spcPts val="0"/>
              </a:spcBef>
            </a:pPr>
            <a:endParaRPr lang="en-US" dirty="0"/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3610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D5E1D63-26F4-BF03-7F73-210536CF335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5711C0-EAF9-E460-BD58-8A2DD5AA299D}"/>
              </a:ext>
            </a:extLst>
          </p:cNvPr>
          <p:cNvSpPr txBox="1"/>
          <p:nvPr/>
        </p:nvSpPr>
        <p:spPr>
          <a:xfrm>
            <a:off x="1816100" y="787400"/>
            <a:ext cx="764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Questions/Comments?</a:t>
            </a:r>
          </a:p>
        </p:txBody>
      </p:sp>
    </p:spTree>
    <p:extLst>
      <p:ext uri="{BB962C8B-B14F-4D97-AF65-F5344CB8AC3E}">
        <p14:creationId xmlns:p14="http://schemas.microsoft.com/office/powerpoint/2010/main" val="29323859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675" y="399710"/>
            <a:ext cx="6891101" cy="994172"/>
          </a:xfrm>
        </p:spPr>
        <p:txBody>
          <a:bodyPr>
            <a:normAutofit/>
          </a:bodyPr>
          <a:lstStyle/>
          <a:p>
            <a:r>
              <a:rPr lang="en-US" sz="3750" b="1" dirty="0">
                <a:latin typeface="Arial Narrow" panose="020B0606020202030204" pitchFamily="34" charset="0"/>
              </a:rPr>
              <a:t>Afternoon Break is Sponsored by: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D4F36DE-B562-35F5-C61A-B63543747D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40" b="25840"/>
          <a:stretch/>
        </p:blipFill>
        <p:spPr>
          <a:xfrm>
            <a:off x="2679700" y="4448209"/>
            <a:ext cx="3530600" cy="1705962"/>
          </a:xfrm>
          <a:prstGeom prst="rect">
            <a:avLst/>
          </a:prstGeom>
        </p:spPr>
      </p:pic>
      <p:pic>
        <p:nvPicPr>
          <p:cNvPr id="4" name="Picture 3" descr="A red and black logo&#10;&#10;Description automatically generated with low confidence">
            <a:extLst>
              <a:ext uri="{FF2B5EF4-FFF2-40B4-BE49-F238E27FC236}">
                <a16:creationId xmlns:a16="http://schemas.microsoft.com/office/drawing/2014/main" id="{3699ACC2-991F-7A2E-44E3-0D3A6B3F0A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" y="2508353"/>
            <a:ext cx="4203700" cy="83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965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43452" y="2602295"/>
            <a:ext cx="760232" cy="1945657"/>
          </a:xfrm>
          <a:prstGeom prst="rect">
            <a:avLst/>
          </a:prstGeom>
          <a:solidFill>
            <a:srgbClr val="000000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7026" b="35169"/>
          <a:stretch>
            <a:fillRect/>
          </a:stretch>
        </p:blipFill>
        <p:spPr>
          <a:xfrm>
            <a:off x="136664" y="3594079"/>
            <a:ext cx="855119" cy="2413116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-243452" y="6172200"/>
            <a:ext cx="9630904" cy="927774"/>
            <a:chOff x="0" y="0"/>
            <a:chExt cx="6173410" cy="59470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73410" cy="594703"/>
            </a:xfrm>
            <a:custGeom>
              <a:avLst/>
              <a:gdLst/>
              <a:ahLst/>
              <a:cxnLst/>
              <a:rect l="l" t="t" r="r" b="b"/>
              <a:pathLst>
                <a:path w="6173410" h="594703">
                  <a:moveTo>
                    <a:pt x="0" y="0"/>
                  </a:moveTo>
                  <a:lnTo>
                    <a:pt x="6173410" y="0"/>
                  </a:lnTo>
                  <a:lnTo>
                    <a:pt x="6173410" y="594703"/>
                  </a:lnTo>
                  <a:lnTo>
                    <a:pt x="0" y="594703"/>
                  </a:lnTo>
                  <a:close/>
                </a:path>
              </a:pathLst>
            </a:custGeom>
            <a:solidFill>
              <a:srgbClr val="ED1B2E"/>
            </a:solidFill>
          </p:spPr>
        </p:sp>
      </p:grpSp>
      <p:sp>
        <p:nvSpPr>
          <p:cNvPr id="6" name="AutoShape 6"/>
          <p:cNvSpPr/>
          <p:nvPr/>
        </p:nvSpPr>
        <p:spPr>
          <a:xfrm>
            <a:off x="0" y="6153150"/>
            <a:ext cx="9144000" cy="19050"/>
          </a:xfrm>
          <a:prstGeom prst="line">
            <a:avLst/>
          </a:prstGeom>
          <a:ln w="762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723900" y="1523249"/>
            <a:ext cx="7935067" cy="19050"/>
          </a:xfrm>
          <a:prstGeom prst="line">
            <a:avLst/>
          </a:prstGeom>
          <a:ln w="38100" cap="flat">
            <a:solidFill>
              <a:srgbClr val="BDBDB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TextBox 12"/>
          <p:cNvSpPr txBox="1"/>
          <p:nvPr/>
        </p:nvSpPr>
        <p:spPr>
          <a:xfrm>
            <a:off x="1320800" y="515520"/>
            <a:ext cx="7033367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Inflation’s Impact on Distribution Co-op Costs and Power Prices and How To Deal With It </a:t>
            </a:r>
          </a:p>
        </p:txBody>
      </p:sp>
      <p:pic>
        <p:nvPicPr>
          <p:cNvPr id="13" name="Picture 12" descr="A picture containing text, font, typography, graphics&#10;&#10;Description automatically generated">
            <a:extLst>
              <a:ext uri="{FF2B5EF4-FFF2-40B4-BE49-F238E27FC236}">
                <a16:creationId xmlns:a16="http://schemas.microsoft.com/office/drawing/2014/main" id="{5265CAC1-E9C3-6929-B432-DD02523746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5158254"/>
            <a:ext cx="2526995" cy="126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5666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43452" y="2602295"/>
            <a:ext cx="760232" cy="1945657"/>
          </a:xfrm>
          <a:prstGeom prst="rect">
            <a:avLst/>
          </a:prstGeom>
          <a:solidFill>
            <a:srgbClr val="000000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7026" b="35169"/>
          <a:stretch>
            <a:fillRect/>
          </a:stretch>
        </p:blipFill>
        <p:spPr>
          <a:xfrm>
            <a:off x="136664" y="3594079"/>
            <a:ext cx="855119" cy="2413116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-243452" y="6172200"/>
            <a:ext cx="9630904" cy="927774"/>
            <a:chOff x="0" y="0"/>
            <a:chExt cx="6173410" cy="59470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73410" cy="594703"/>
            </a:xfrm>
            <a:custGeom>
              <a:avLst/>
              <a:gdLst/>
              <a:ahLst/>
              <a:cxnLst/>
              <a:rect l="l" t="t" r="r" b="b"/>
              <a:pathLst>
                <a:path w="6173410" h="594703">
                  <a:moveTo>
                    <a:pt x="0" y="0"/>
                  </a:moveTo>
                  <a:lnTo>
                    <a:pt x="6173410" y="0"/>
                  </a:lnTo>
                  <a:lnTo>
                    <a:pt x="6173410" y="594703"/>
                  </a:lnTo>
                  <a:lnTo>
                    <a:pt x="0" y="594703"/>
                  </a:lnTo>
                  <a:close/>
                </a:path>
              </a:pathLst>
            </a:custGeom>
            <a:solidFill>
              <a:srgbClr val="ED1B2E"/>
            </a:solidFill>
          </p:spPr>
        </p:sp>
      </p:grpSp>
      <p:sp>
        <p:nvSpPr>
          <p:cNvPr id="6" name="AutoShape 6"/>
          <p:cNvSpPr/>
          <p:nvPr/>
        </p:nvSpPr>
        <p:spPr>
          <a:xfrm>
            <a:off x="0" y="6153150"/>
            <a:ext cx="9144000" cy="19050"/>
          </a:xfrm>
          <a:prstGeom prst="line">
            <a:avLst/>
          </a:prstGeom>
          <a:ln w="762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5039768" y="3082999"/>
            <a:ext cx="3644599" cy="0"/>
          </a:xfrm>
          <a:prstGeom prst="line">
            <a:avLst/>
          </a:prstGeom>
          <a:ln w="38100" cap="flat">
            <a:solidFill>
              <a:srgbClr val="BDBDB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TextBox 12"/>
          <p:cNvSpPr txBox="1"/>
          <p:nvPr/>
        </p:nvSpPr>
        <p:spPr>
          <a:xfrm>
            <a:off x="5039768" y="1516984"/>
            <a:ext cx="3644599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Chris Perry, President and CEO, Kentucky Electric Cooperative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14">
            <a:extLst>
              <a:ext uri="{FF2B5EF4-FFF2-40B4-BE49-F238E27FC236}">
                <a16:creationId xmlns:a16="http://schemas.microsoft.com/office/drawing/2014/main" id="{E9C0280A-C84A-4131-DC2D-87A4C2E5F545}"/>
              </a:ext>
            </a:extLst>
          </p:cNvPr>
          <p:cNvGrpSpPr>
            <a:grpSpLocks noChangeAspect="1"/>
          </p:cNvGrpSpPr>
          <p:nvPr/>
        </p:nvGrpSpPr>
        <p:grpSpPr>
          <a:xfrm>
            <a:off x="1823522" y="1306948"/>
            <a:ext cx="2591876" cy="3257489"/>
            <a:chOff x="0" y="0"/>
            <a:chExt cx="6062980" cy="7620000"/>
          </a:xfrm>
        </p:grpSpPr>
        <p:sp>
          <p:nvSpPr>
            <p:cNvPr id="9" name="Freeform 15">
              <a:extLst>
                <a:ext uri="{FF2B5EF4-FFF2-40B4-BE49-F238E27FC236}">
                  <a16:creationId xmlns:a16="http://schemas.microsoft.com/office/drawing/2014/main" id="{3A1FE68E-876B-A5C8-0961-3DEBF2FCC79F}"/>
                </a:ext>
              </a:extLst>
            </p:cNvPr>
            <p:cNvSpPr/>
            <p:nvPr/>
          </p:nvSpPr>
          <p:spPr>
            <a:xfrm>
              <a:off x="-47104" y="91841"/>
              <a:ext cx="6157188" cy="7436317"/>
            </a:xfrm>
            <a:custGeom>
              <a:avLst/>
              <a:gdLst/>
              <a:ahLst/>
              <a:cxnLst/>
              <a:rect l="l" t="t" r="r" b="b"/>
              <a:pathLst>
                <a:path w="6157188" h="7436317">
                  <a:moveTo>
                    <a:pt x="3078594" y="5949"/>
                  </a:moveTo>
                  <a:cubicBezTo>
                    <a:pt x="2027358" y="0"/>
                    <a:pt x="1053959" y="706239"/>
                    <a:pt x="526979" y="1857245"/>
                  </a:cubicBezTo>
                  <a:cubicBezTo>
                    <a:pt x="0" y="3008251"/>
                    <a:pt x="0" y="4428067"/>
                    <a:pt x="526979" y="5579073"/>
                  </a:cubicBezTo>
                  <a:cubicBezTo>
                    <a:pt x="1053959" y="6730078"/>
                    <a:pt x="2027358" y="7436317"/>
                    <a:pt x="3078594" y="7430369"/>
                  </a:cubicBezTo>
                  <a:cubicBezTo>
                    <a:pt x="4129830" y="7436317"/>
                    <a:pt x="5103229" y="6730078"/>
                    <a:pt x="5630209" y="5579073"/>
                  </a:cubicBezTo>
                  <a:cubicBezTo>
                    <a:pt x="6157188" y="4428067"/>
                    <a:pt x="6157188" y="3008251"/>
                    <a:pt x="5630209" y="1857245"/>
                  </a:cubicBezTo>
                  <a:cubicBezTo>
                    <a:pt x="5103229" y="706240"/>
                    <a:pt x="4129830" y="0"/>
                    <a:pt x="3078594" y="5949"/>
                  </a:cubicBezTo>
                  <a:close/>
                </a:path>
              </a:pathLst>
            </a:custGeom>
            <a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6">
              <a:extLst>
                <a:ext uri="{FF2B5EF4-FFF2-40B4-BE49-F238E27FC236}">
                  <a16:creationId xmlns:a16="http://schemas.microsoft.com/office/drawing/2014/main" id="{EDE45203-CC84-C696-F823-AB5737A05020}"/>
                </a:ext>
              </a:extLst>
            </p:cNvPr>
            <p:cNvSpPr/>
            <p:nvPr/>
          </p:nvSpPr>
          <p:spPr>
            <a:xfrm>
              <a:off x="0" y="0"/>
              <a:ext cx="6062980" cy="7620000"/>
            </a:xfrm>
            <a:custGeom>
              <a:avLst/>
              <a:gdLst/>
              <a:ahLst/>
              <a:cxnLst/>
              <a:rect l="l" t="t" r="r" b="b"/>
              <a:pathLst>
                <a:path w="6062980" h="7620000">
                  <a:moveTo>
                    <a:pt x="3031490" y="7620000"/>
                  </a:moveTo>
                  <a:cubicBezTo>
                    <a:pt x="1360170" y="7620000"/>
                    <a:pt x="0" y="5910580"/>
                    <a:pt x="0" y="3810000"/>
                  </a:cubicBezTo>
                  <a:cubicBezTo>
                    <a:pt x="0" y="1709420"/>
                    <a:pt x="1360170" y="0"/>
                    <a:pt x="3031490" y="0"/>
                  </a:cubicBezTo>
                  <a:cubicBezTo>
                    <a:pt x="4702810" y="0"/>
                    <a:pt x="6062980" y="1709420"/>
                    <a:pt x="6062980" y="3810000"/>
                  </a:cubicBezTo>
                  <a:cubicBezTo>
                    <a:pt x="6062980" y="5910580"/>
                    <a:pt x="4702810" y="7620000"/>
                    <a:pt x="3031490" y="7620000"/>
                  </a:cubicBezTo>
                  <a:close/>
                  <a:moveTo>
                    <a:pt x="3031490" y="196850"/>
                  </a:moveTo>
                  <a:cubicBezTo>
                    <a:pt x="1468120" y="196850"/>
                    <a:pt x="196850" y="1817370"/>
                    <a:pt x="196850" y="3810000"/>
                  </a:cubicBezTo>
                  <a:cubicBezTo>
                    <a:pt x="196850" y="5802630"/>
                    <a:pt x="1468120" y="7423150"/>
                    <a:pt x="3031490" y="7423150"/>
                  </a:cubicBezTo>
                  <a:cubicBezTo>
                    <a:pt x="4594860" y="7423150"/>
                    <a:pt x="5866130" y="5802630"/>
                    <a:pt x="5866130" y="3810000"/>
                  </a:cubicBezTo>
                  <a:cubicBezTo>
                    <a:pt x="5866130" y="1817370"/>
                    <a:pt x="4594860" y="196850"/>
                    <a:pt x="3031490" y="19685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4" name="Picture 13" descr="A picture containing text, font, typography, graphics&#10;&#10;Description automatically generated">
            <a:extLst>
              <a:ext uri="{FF2B5EF4-FFF2-40B4-BE49-F238E27FC236}">
                <a16:creationId xmlns:a16="http://schemas.microsoft.com/office/drawing/2014/main" id="{9F4BC17F-F543-78A5-074D-7AFE11F320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192" y="5138214"/>
            <a:ext cx="2567075" cy="1283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1292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" y="1600200"/>
            <a:ext cx="9144000" cy="3581400"/>
          </a:xfrm>
          <a:ln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br>
              <a:rPr lang="en-US" sz="3600" dirty="0"/>
            </a:br>
            <a:br>
              <a:rPr lang="en-US" sz="3600" dirty="0"/>
            </a:br>
            <a:br>
              <a:rPr lang="en-US" sz="3600" dirty="0"/>
            </a:b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“Is a Recession in the Near Term”</a:t>
            </a:r>
            <a:br>
              <a:rPr lang="en-US" sz="3600" dirty="0"/>
            </a:br>
            <a:r>
              <a:rPr lang="en-US" sz="3600" dirty="0"/>
              <a:t>Presented to </a:t>
            </a:r>
            <a:br>
              <a:rPr lang="en-US" sz="3600" dirty="0"/>
            </a:br>
            <a:r>
              <a:rPr lang="en-US" sz="3600" dirty="0"/>
              <a:t>REMDC Annual Meeting</a:t>
            </a:r>
            <a:br>
              <a:rPr lang="en-US" sz="3600" dirty="0"/>
            </a:br>
            <a:r>
              <a:rPr lang="en-US" sz="3600" dirty="0"/>
              <a:t>Chetola Lodge Resort </a:t>
            </a:r>
            <a:br>
              <a:rPr lang="en-US" sz="3600" dirty="0"/>
            </a:br>
            <a:r>
              <a:rPr lang="en-US" sz="3600" dirty="0"/>
              <a:t>Blowing Rock, NC</a:t>
            </a:r>
            <a:br>
              <a:rPr lang="en-US" sz="3600" dirty="0">
                <a:solidFill>
                  <a:srgbClr val="0BD0D9">
                    <a:tint val="90000"/>
                    <a:satMod val="120000"/>
                  </a:srgbClr>
                </a:solidFill>
              </a:rPr>
            </a:br>
            <a:br>
              <a:rPr lang="en-US" sz="1800" dirty="0">
                <a:solidFill>
                  <a:srgbClr val="0BD0D9">
                    <a:tint val="90000"/>
                    <a:satMod val="120000"/>
                  </a:srgbClr>
                </a:solidFill>
              </a:rPr>
            </a:br>
            <a:br>
              <a:rPr lang="en-US" sz="3600" dirty="0"/>
            </a:br>
            <a:br>
              <a:rPr lang="en-US" sz="3600" dirty="0"/>
            </a:br>
            <a:br>
              <a:rPr lang="en-US" sz="1800" dirty="0">
                <a:solidFill>
                  <a:srgbClr val="0BD0D9">
                    <a:tint val="90000"/>
                    <a:satMod val="120000"/>
                  </a:srgbClr>
                </a:solidFill>
              </a:rPr>
            </a:br>
            <a:br>
              <a:rPr lang="en-US" sz="1800" dirty="0">
                <a:solidFill>
                  <a:srgbClr val="0BD0D9">
                    <a:tint val="90000"/>
                    <a:satMod val="120000"/>
                  </a:srgbClr>
                </a:solidFill>
              </a:rPr>
            </a:br>
            <a:br>
              <a:rPr lang="en-US" sz="1800" dirty="0"/>
            </a:br>
            <a:endParaRPr lang="en-US" sz="1800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0789" y="3048000"/>
            <a:ext cx="9144000" cy="3200400"/>
          </a:xfrm>
        </p:spPr>
        <p:txBody>
          <a:bodyPr/>
          <a:lstStyle/>
          <a:p>
            <a:pPr marR="0" algn="ctr" eaLnBrk="1" hangingPunct="1"/>
            <a:r>
              <a:rPr lang="en-US" dirty="0"/>
              <a:t>Harry M. Davis, Ph.D.</a:t>
            </a:r>
          </a:p>
          <a:p>
            <a:pPr marR="0" algn="ctr" eaLnBrk="1" hangingPunct="1"/>
            <a:r>
              <a:rPr lang="en-US" sz="2000" dirty="0"/>
              <a:t>davishm@appstate.edu</a:t>
            </a:r>
          </a:p>
          <a:p>
            <a:pPr marR="0" algn="ctr" eaLnBrk="1" hangingPunct="1"/>
            <a:r>
              <a:rPr lang="en-US" dirty="0"/>
              <a:t>NCBA Professor of Banking and Economist</a:t>
            </a:r>
          </a:p>
          <a:p>
            <a:pPr marR="0" algn="ctr" eaLnBrk="1" hangingPunct="1"/>
            <a:r>
              <a:rPr lang="en-US" dirty="0"/>
              <a:t>Appalachian State University</a:t>
            </a:r>
          </a:p>
          <a:p>
            <a:pPr marR="0" algn="ctr" eaLnBrk="1" hangingPunct="1"/>
            <a:r>
              <a:rPr lang="en-US" dirty="0"/>
              <a:t>May 22nd, 2023</a:t>
            </a:r>
          </a:p>
        </p:txBody>
      </p:sp>
      <p:pic>
        <p:nvPicPr>
          <p:cNvPr id="5" name="Picture 4" descr="NCBA Horiz -540 -424 copy (2)">
            <a:extLst>
              <a:ext uri="{FF2B5EF4-FFF2-40B4-BE49-F238E27FC236}">
                <a16:creationId xmlns:a16="http://schemas.microsoft.com/office/drawing/2014/main" id="{70ECB1CD-888C-45F5-8F2F-76270CBD1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10200"/>
            <a:ext cx="91440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50523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DFF6E87-1D4B-0641-A7D7-9B5A306E2930}"/>
              </a:ext>
            </a:extLst>
          </p:cNvPr>
          <p:cNvSpPr txBox="1"/>
          <p:nvPr/>
        </p:nvSpPr>
        <p:spPr>
          <a:xfrm>
            <a:off x="329961" y="1790661"/>
            <a:ext cx="84840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3200" b="1" dirty="0">
                <a:solidFill>
                  <a:srgbClr val="454545"/>
                </a:solidFill>
                <a:latin typeface="Arial" charset="0"/>
                <a:ea typeface="Arial" charset="0"/>
                <a:cs typeface="Arial" charset="0"/>
              </a:rPr>
              <a:t>The Supply 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charset="0"/>
                <a:ea typeface="Arial" charset="0"/>
                <a:cs typeface="Arial" charset="0"/>
              </a:rPr>
              <a:t>Chain</a:t>
            </a:r>
            <a:r>
              <a:rPr lang="en-US" sz="3200" b="1" dirty="0">
                <a:solidFill>
                  <a:srgbClr val="454545"/>
                </a:solidFill>
                <a:latin typeface="Arial" charset="0"/>
                <a:ea typeface="Arial" charset="0"/>
                <a:cs typeface="Arial" charset="0"/>
              </a:rPr>
              <a:t> Challenge:  Where are We and Where Are We going? </a:t>
            </a:r>
            <a:endParaRPr lang="en-US" sz="2400" dirty="0">
              <a:solidFill>
                <a:srgbClr val="454545"/>
              </a:solidFill>
              <a:latin typeface="Arial" charset="0"/>
              <a:ea typeface="Arial" charset="0"/>
              <a:cs typeface="Arial" charset="0"/>
            </a:endParaRPr>
          </a:p>
          <a:p>
            <a:pPr defTabSz="609585"/>
            <a:r>
              <a:rPr lang="en-US" sz="2400" dirty="0">
                <a:solidFill>
                  <a:srgbClr val="454545"/>
                </a:solidFill>
                <a:latin typeface="Arial" charset="0"/>
                <a:ea typeface="Arial" charset="0"/>
                <a:cs typeface="Arial" charset="0"/>
              </a:rPr>
              <a:t>Chris Perry, Kentucky Electric Cooperatives</a:t>
            </a:r>
          </a:p>
        </p:txBody>
      </p:sp>
      <p:pic>
        <p:nvPicPr>
          <p:cNvPr id="2" name="Object 2" descr="preencoded.png">
            <a:extLst>
              <a:ext uri="{FF2B5EF4-FFF2-40B4-BE49-F238E27FC236}">
                <a16:creationId xmlns:a16="http://schemas.microsoft.com/office/drawing/2014/main" id="{B37AD312-77B9-100D-59D3-2FAEEA57CF0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1510" y="5505507"/>
            <a:ext cx="1852529" cy="1042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773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18B3D7-274C-2645-56C0-042E5B34C02C}"/>
              </a:ext>
            </a:extLst>
          </p:cNvPr>
          <p:cNvSpPr txBox="1"/>
          <p:nvPr/>
        </p:nvSpPr>
        <p:spPr>
          <a:xfrm>
            <a:off x="613803" y="2551838"/>
            <a:ext cx="32259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 in </a:t>
            </a:r>
          </a:p>
          <a:p>
            <a:pPr algn="ctr" defTabSz="609585"/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Sales Volume </a:t>
            </a:r>
          </a:p>
          <a:p>
            <a:pPr algn="ctr" defTabSz="609585"/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(2019-2022)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F56B1F-B66C-122E-0E79-967D7ABC1AF9}"/>
              </a:ext>
            </a:extLst>
          </p:cNvPr>
          <p:cNvSpPr txBox="1"/>
          <p:nvPr/>
        </p:nvSpPr>
        <p:spPr>
          <a:xfrm>
            <a:off x="474035" y="1062889"/>
            <a:ext cx="7656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36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Overhead Cable    +70%</a:t>
            </a:r>
          </a:p>
        </p:txBody>
      </p:sp>
      <p:pic>
        <p:nvPicPr>
          <p:cNvPr id="11" name="Picture 10" descr="A picture containing sofa, indoor, floor, room&#10;&#10;Description automatically generated">
            <a:extLst>
              <a:ext uri="{FF2B5EF4-FFF2-40B4-BE49-F238E27FC236}">
                <a16:creationId xmlns:a16="http://schemas.microsoft.com/office/drawing/2014/main" id="{A725353F-10B7-AEDF-F29C-1C3C7251BB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4037" y="1765705"/>
            <a:ext cx="4241307" cy="318098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4" name="Object 2" descr="preencoded.png">
            <a:extLst>
              <a:ext uri="{FF2B5EF4-FFF2-40B4-BE49-F238E27FC236}">
                <a16:creationId xmlns:a16="http://schemas.microsoft.com/office/drawing/2014/main" id="{2666A5A6-5A31-E295-C49E-14895B0EF27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9208" y="6164779"/>
            <a:ext cx="872273" cy="490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4024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18B3D7-274C-2645-56C0-042E5B34C02C}"/>
              </a:ext>
            </a:extLst>
          </p:cNvPr>
          <p:cNvSpPr txBox="1"/>
          <p:nvPr/>
        </p:nvSpPr>
        <p:spPr>
          <a:xfrm>
            <a:off x="437865" y="2551838"/>
            <a:ext cx="32259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 in </a:t>
            </a:r>
          </a:p>
          <a:p>
            <a:pPr algn="ctr" defTabSz="609585"/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Sales Volume </a:t>
            </a:r>
          </a:p>
          <a:p>
            <a:pPr algn="ctr" defTabSz="609585"/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(2019-2022)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F56B1F-B66C-122E-0E79-967D7ABC1AF9}"/>
              </a:ext>
            </a:extLst>
          </p:cNvPr>
          <p:cNvSpPr txBox="1"/>
          <p:nvPr/>
        </p:nvSpPr>
        <p:spPr>
          <a:xfrm>
            <a:off x="1332419" y="1047361"/>
            <a:ext cx="6479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36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Underground Cable    +56%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95BF96-FE8A-A515-F450-B3059B0329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63276" y="2130774"/>
            <a:ext cx="4926605" cy="2596455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4" name="Object 2" descr="preencoded.png">
            <a:extLst>
              <a:ext uri="{FF2B5EF4-FFF2-40B4-BE49-F238E27FC236}">
                <a16:creationId xmlns:a16="http://schemas.microsoft.com/office/drawing/2014/main" id="{D9D5AF7C-0304-A744-2E83-BDE4EFCFFFB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582" y="6164780"/>
            <a:ext cx="872273" cy="490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0685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18B3D7-274C-2645-56C0-042E5B34C02C}"/>
              </a:ext>
            </a:extLst>
          </p:cNvPr>
          <p:cNvSpPr txBox="1"/>
          <p:nvPr/>
        </p:nvSpPr>
        <p:spPr>
          <a:xfrm>
            <a:off x="472736" y="928931"/>
            <a:ext cx="8542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36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 in Price (2019-2022)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F56B1F-B66C-122E-0E79-967D7ABC1AF9}"/>
              </a:ext>
            </a:extLst>
          </p:cNvPr>
          <p:cNvSpPr txBox="1"/>
          <p:nvPr/>
        </p:nvSpPr>
        <p:spPr>
          <a:xfrm>
            <a:off x="1" y="1718830"/>
            <a:ext cx="5180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Sweetbriar    +79%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2DC71-7D36-8CF1-96E7-BC4D2D8919A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0461" y="2606554"/>
            <a:ext cx="3512457" cy="2343401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BC4AF4D-26A3-C889-1302-4031DADBEDB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008" y="2337023"/>
            <a:ext cx="4178992" cy="2882463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4" name="Object 2" descr="preencoded.png">
            <a:extLst>
              <a:ext uri="{FF2B5EF4-FFF2-40B4-BE49-F238E27FC236}">
                <a16:creationId xmlns:a16="http://schemas.microsoft.com/office/drawing/2014/main" id="{EEA376A7-720D-7FD2-3EFF-92AB72740AA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0645" y="6047375"/>
            <a:ext cx="872273" cy="490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9674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18B3D7-274C-2645-56C0-042E5B34C02C}"/>
              </a:ext>
            </a:extLst>
          </p:cNvPr>
          <p:cNvSpPr txBox="1"/>
          <p:nvPr/>
        </p:nvSpPr>
        <p:spPr>
          <a:xfrm>
            <a:off x="180593" y="963666"/>
            <a:ext cx="8542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 Time Increase (2019-2022)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F56B1F-B66C-122E-0E79-967D7ABC1AF9}"/>
              </a:ext>
            </a:extLst>
          </p:cNvPr>
          <p:cNvSpPr txBox="1"/>
          <p:nvPr/>
        </p:nvSpPr>
        <p:spPr>
          <a:xfrm>
            <a:off x="1677881" y="1706083"/>
            <a:ext cx="51801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Cable</a:t>
            </a:r>
          </a:p>
          <a:p>
            <a:pPr algn="ctr" defTabSz="609585"/>
            <a:endParaRPr lang="en-US" sz="3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picture containing engine, outdoor&#10;&#10;Description automatically generated">
            <a:extLst>
              <a:ext uri="{FF2B5EF4-FFF2-40B4-BE49-F238E27FC236}">
                <a16:creationId xmlns:a16="http://schemas.microsoft.com/office/drawing/2014/main" id="{9A2D8EFA-B606-FF15-A406-374DC741BF1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0450" y="2640880"/>
            <a:ext cx="3975247" cy="2291288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D1F06DC-B307-D9AC-6939-E07EDC44ADA2}"/>
              </a:ext>
            </a:extLst>
          </p:cNvPr>
          <p:cNvSpPr txBox="1"/>
          <p:nvPr/>
        </p:nvSpPr>
        <p:spPr>
          <a:xfrm>
            <a:off x="0" y="2505671"/>
            <a:ext cx="247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483A4E-9E87-D149-BEB3-EEE86B7E2354}"/>
              </a:ext>
            </a:extLst>
          </p:cNvPr>
          <p:cNvSpPr txBox="1"/>
          <p:nvPr/>
        </p:nvSpPr>
        <p:spPr>
          <a:xfrm>
            <a:off x="-269466" y="3368899"/>
            <a:ext cx="30095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1 - 4</a:t>
            </a:r>
          </a:p>
          <a:p>
            <a:pPr algn="ctr" defTabSz="609585"/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Weeks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C149DE-14E9-D9C2-C43E-08DADC9EBB1D}"/>
              </a:ext>
            </a:extLst>
          </p:cNvPr>
          <p:cNvSpPr txBox="1"/>
          <p:nvPr/>
        </p:nvSpPr>
        <p:spPr>
          <a:xfrm>
            <a:off x="6977851" y="2452490"/>
            <a:ext cx="1955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F222E4-64B3-AE26-F300-DFF2292BFD02}"/>
              </a:ext>
            </a:extLst>
          </p:cNvPr>
          <p:cNvSpPr txBox="1"/>
          <p:nvPr/>
        </p:nvSpPr>
        <p:spPr>
          <a:xfrm>
            <a:off x="6226807" y="3316342"/>
            <a:ext cx="30095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42 - 52</a:t>
            </a:r>
          </a:p>
          <a:p>
            <a:pPr algn="ctr" defTabSz="609585"/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Weeks</a:t>
            </a:r>
          </a:p>
        </p:txBody>
      </p:sp>
      <p:pic>
        <p:nvPicPr>
          <p:cNvPr id="4" name="Object 2" descr="preencoded.png">
            <a:extLst>
              <a:ext uri="{FF2B5EF4-FFF2-40B4-BE49-F238E27FC236}">
                <a16:creationId xmlns:a16="http://schemas.microsoft.com/office/drawing/2014/main" id="{4686C10D-DB6E-0372-6A74-DC70A8EC4DE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1573" y="6101563"/>
            <a:ext cx="872273" cy="490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5807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18B3D7-274C-2645-56C0-042E5B34C02C}"/>
              </a:ext>
            </a:extLst>
          </p:cNvPr>
          <p:cNvSpPr txBox="1"/>
          <p:nvPr/>
        </p:nvSpPr>
        <p:spPr>
          <a:xfrm>
            <a:off x="180593" y="963666"/>
            <a:ext cx="8542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36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 Time Increase (2019-2022)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F56B1F-B66C-122E-0E79-967D7ABC1AF9}"/>
              </a:ext>
            </a:extLst>
          </p:cNvPr>
          <p:cNvSpPr txBox="1"/>
          <p:nvPr/>
        </p:nvSpPr>
        <p:spPr>
          <a:xfrm>
            <a:off x="1984981" y="1581341"/>
            <a:ext cx="51801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Conduit</a:t>
            </a:r>
          </a:p>
          <a:p>
            <a:pPr algn="ctr" defTabSz="609585"/>
            <a:endParaRPr lang="en-US" sz="3600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picture containing sky, outdoor, red, tree&#10;&#10;Description automatically generated">
            <a:extLst>
              <a:ext uri="{FF2B5EF4-FFF2-40B4-BE49-F238E27FC236}">
                <a16:creationId xmlns:a16="http://schemas.microsoft.com/office/drawing/2014/main" id="{31787351-22A3-1830-6279-6F71008CAF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0245" y="2375799"/>
            <a:ext cx="4341609" cy="2882828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29D05B1-BE7B-0242-9476-FE212BCE991A}"/>
              </a:ext>
            </a:extLst>
          </p:cNvPr>
          <p:cNvSpPr txBox="1"/>
          <p:nvPr/>
        </p:nvSpPr>
        <p:spPr>
          <a:xfrm>
            <a:off x="332958" y="2386498"/>
            <a:ext cx="1977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6B6ABC-4997-C9E9-5CEA-C2265826A6B1}"/>
              </a:ext>
            </a:extLst>
          </p:cNvPr>
          <p:cNvSpPr txBox="1"/>
          <p:nvPr/>
        </p:nvSpPr>
        <p:spPr>
          <a:xfrm>
            <a:off x="47673" y="3215222"/>
            <a:ext cx="21232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2 - 4</a:t>
            </a:r>
          </a:p>
          <a:p>
            <a:pPr algn="ctr" defTabSz="609585"/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Weeks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2FFD8D-376C-04C7-A520-E9A317D4E735}"/>
              </a:ext>
            </a:extLst>
          </p:cNvPr>
          <p:cNvSpPr txBox="1"/>
          <p:nvPr/>
        </p:nvSpPr>
        <p:spPr>
          <a:xfrm>
            <a:off x="6885574" y="2504671"/>
            <a:ext cx="2023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90B75F-5C74-BA12-0E3A-6CBA1B88284C}"/>
              </a:ext>
            </a:extLst>
          </p:cNvPr>
          <p:cNvSpPr txBox="1"/>
          <p:nvPr/>
        </p:nvSpPr>
        <p:spPr>
          <a:xfrm>
            <a:off x="6392777" y="3428001"/>
            <a:ext cx="30095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20 - 28</a:t>
            </a:r>
          </a:p>
          <a:p>
            <a:pPr algn="ctr" defTabSz="609585"/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Weeks</a:t>
            </a:r>
          </a:p>
        </p:txBody>
      </p:sp>
      <p:pic>
        <p:nvPicPr>
          <p:cNvPr id="4" name="Object 2" descr="preencoded.png">
            <a:extLst>
              <a:ext uri="{FF2B5EF4-FFF2-40B4-BE49-F238E27FC236}">
                <a16:creationId xmlns:a16="http://schemas.microsoft.com/office/drawing/2014/main" id="{BB690DA1-4476-07E9-7CBD-A5200BBB801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0860" y="5984158"/>
            <a:ext cx="872273" cy="490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4714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18B3D7-274C-2645-56C0-042E5B34C02C}"/>
              </a:ext>
            </a:extLst>
          </p:cNvPr>
          <p:cNvSpPr txBox="1"/>
          <p:nvPr/>
        </p:nvSpPr>
        <p:spPr>
          <a:xfrm>
            <a:off x="373857" y="2551838"/>
            <a:ext cx="32259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 in </a:t>
            </a:r>
          </a:p>
          <a:p>
            <a:pPr algn="ctr" defTabSz="609585"/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Sales Volume </a:t>
            </a:r>
          </a:p>
          <a:p>
            <a:pPr algn="ctr" defTabSz="609585"/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(2019-2022) </a:t>
            </a:r>
            <a:endParaRPr lang="en-US" sz="3200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F56B1F-B66C-122E-0E79-967D7ABC1AF9}"/>
              </a:ext>
            </a:extLst>
          </p:cNvPr>
          <p:cNvSpPr txBox="1"/>
          <p:nvPr/>
        </p:nvSpPr>
        <p:spPr>
          <a:xfrm>
            <a:off x="2460521" y="995586"/>
            <a:ext cx="3959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36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Box Pads  +59%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A08875-6C3C-112F-5502-3551C454496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6724" y="2016060"/>
            <a:ext cx="4834939" cy="2619643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4" name="Object 2" descr="preencoded.png">
            <a:extLst>
              <a:ext uri="{FF2B5EF4-FFF2-40B4-BE49-F238E27FC236}">
                <a16:creationId xmlns:a16="http://schemas.microsoft.com/office/drawing/2014/main" id="{E09C8564-081E-193E-522E-420737D6C15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9390" y="5948034"/>
            <a:ext cx="872273" cy="490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0464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18B3D7-274C-2645-56C0-042E5B34C02C}"/>
              </a:ext>
            </a:extLst>
          </p:cNvPr>
          <p:cNvSpPr txBox="1"/>
          <p:nvPr/>
        </p:nvSpPr>
        <p:spPr>
          <a:xfrm>
            <a:off x="472736" y="957066"/>
            <a:ext cx="8542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36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 in Price (2019-2022)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F56B1F-B66C-122E-0E79-967D7ABC1AF9}"/>
              </a:ext>
            </a:extLst>
          </p:cNvPr>
          <p:cNvSpPr txBox="1"/>
          <p:nvPr/>
        </p:nvSpPr>
        <p:spPr>
          <a:xfrm>
            <a:off x="2376186" y="1601673"/>
            <a:ext cx="4735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Box pads    +60%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630934-13D4-8175-5093-5F25F5B43A3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497" y="2357806"/>
            <a:ext cx="2153991" cy="2845727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DCBEC28-C29F-CFCC-2D20-40BD931550A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8173" y="2469334"/>
            <a:ext cx="4107017" cy="2734199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4" name="Object 2" descr="preencoded.png">
            <a:extLst>
              <a:ext uri="{FF2B5EF4-FFF2-40B4-BE49-F238E27FC236}">
                <a16:creationId xmlns:a16="http://schemas.microsoft.com/office/drawing/2014/main" id="{4A9E9255-7781-B268-2BAE-21DDE81C796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8781" y="6041632"/>
            <a:ext cx="872273" cy="490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3356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18B3D7-274C-2645-56C0-042E5B34C02C}"/>
              </a:ext>
            </a:extLst>
          </p:cNvPr>
          <p:cNvSpPr txBox="1"/>
          <p:nvPr/>
        </p:nvSpPr>
        <p:spPr>
          <a:xfrm>
            <a:off x="472736" y="920781"/>
            <a:ext cx="8542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36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 in Price (2019-2022)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F56B1F-B66C-122E-0E79-967D7ABC1AF9}"/>
              </a:ext>
            </a:extLst>
          </p:cNvPr>
          <p:cNvSpPr txBox="1"/>
          <p:nvPr/>
        </p:nvSpPr>
        <p:spPr>
          <a:xfrm>
            <a:off x="5440597" y="2918960"/>
            <a:ext cx="33443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Transformers  </a:t>
            </a:r>
          </a:p>
          <a:p>
            <a:pPr algn="ctr" defTabSz="609585"/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+300% -</a:t>
            </a:r>
          </a:p>
          <a:p>
            <a:pPr algn="ctr" defTabSz="609585"/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+600%</a:t>
            </a:r>
          </a:p>
        </p:txBody>
      </p:sp>
      <p:pic>
        <p:nvPicPr>
          <p:cNvPr id="7" name="Picture 2" descr="Polemount Transformers | Emerald Transformer">
            <a:extLst>
              <a:ext uri="{FF2B5EF4-FFF2-40B4-BE49-F238E27FC236}">
                <a16:creationId xmlns:a16="http://schemas.microsoft.com/office/drawing/2014/main" id="{15A0BE14-52C1-2C81-8562-9E1EDD038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035" y="2289286"/>
            <a:ext cx="4570343" cy="2279429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FFB82B3-3571-A293-C330-97FC50BB7E92}"/>
              </a:ext>
            </a:extLst>
          </p:cNvPr>
          <p:cNvSpPr txBox="1"/>
          <p:nvPr/>
        </p:nvSpPr>
        <p:spPr>
          <a:xfrm>
            <a:off x="4964426" y="2033134"/>
            <a:ext cx="42967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585"/>
            <a:r>
              <a:rPr lang="en-US" sz="36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Industry- Wide</a:t>
            </a:r>
          </a:p>
        </p:txBody>
      </p:sp>
      <p:pic>
        <p:nvPicPr>
          <p:cNvPr id="4" name="Object 2" descr="preencoded.png">
            <a:extLst>
              <a:ext uri="{FF2B5EF4-FFF2-40B4-BE49-F238E27FC236}">
                <a16:creationId xmlns:a16="http://schemas.microsoft.com/office/drawing/2014/main" id="{6E562B94-6816-E88D-ACD9-176B67BCB90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2656" y="6047375"/>
            <a:ext cx="872273" cy="490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2572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18B3D7-274C-2645-56C0-042E5B34C02C}"/>
              </a:ext>
            </a:extLst>
          </p:cNvPr>
          <p:cNvSpPr txBox="1"/>
          <p:nvPr/>
        </p:nvSpPr>
        <p:spPr>
          <a:xfrm>
            <a:off x="472736" y="928931"/>
            <a:ext cx="8542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36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 in Price (2019-2022)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F56B1F-B66C-122E-0E79-967D7ABC1AF9}"/>
              </a:ext>
            </a:extLst>
          </p:cNvPr>
          <p:cNvSpPr txBox="1"/>
          <p:nvPr/>
        </p:nvSpPr>
        <p:spPr>
          <a:xfrm>
            <a:off x="5458522" y="2828835"/>
            <a:ext cx="29987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Transformers  </a:t>
            </a:r>
          </a:p>
          <a:p>
            <a:pPr algn="ctr" defTabSz="609585"/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+40%</a:t>
            </a:r>
          </a:p>
        </p:txBody>
      </p:sp>
      <p:pic>
        <p:nvPicPr>
          <p:cNvPr id="8" name="Picture 7" descr="A picture containing indoor, engine, several, dining table&#10;&#10;Description automatically generated">
            <a:extLst>
              <a:ext uri="{FF2B5EF4-FFF2-40B4-BE49-F238E27FC236}">
                <a16:creationId xmlns:a16="http://schemas.microsoft.com/office/drawing/2014/main" id="{AD09350E-FCEB-2074-0B7C-2179999C2FA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770" y="1931523"/>
            <a:ext cx="4492431" cy="2994955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4" name="Object 2" descr="preencoded.png">
            <a:extLst>
              <a:ext uri="{FF2B5EF4-FFF2-40B4-BE49-F238E27FC236}">
                <a16:creationId xmlns:a16="http://schemas.microsoft.com/office/drawing/2014/main" id="{987275E5-603F-B5B8-3A99-A0C750C23F1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8124" y="5929070"/>
            <a:ext cx="872273" cy="490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8446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33400"/>
            <a:ext cx="8229600" cy="742950"/>
          </a:xfrm>
        </p:spPr>
        <p:txBody>
          <a:bodyPr/>
          <a:lstStyle/>
          <a:p>
            <a:pPr algn="ctr"/>
            <a:r>
              <a:rPr lang="en-US" dirty="0"/>
              <a:t>The U.S. Economy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685800"/>
            <a:ext cx="7772400" cy="3566746"/>
          </a:xfrm>
        </p:spPr>
        <p:txBody>
          <a:bodyPr/>
          <a:lstStyle/>
          <a:p>
            <a:pPr marL="0" indent="0">
              <a:spcBef>
                <a:spcPts val="1800"/>
              </a:spcBef>
              <a:buNone/>
            </a:pPr>
            <a:endParaRPr lang="en-US" dirty="0"/>
          </a:p>
          <a:p>
            <a:pPr>
              <a:spcBef>
                <a:spcPts val="1800"/>
              </a:spcBef>
            </a:pPr>
            <a:r>
              <a:rPr lang="en-US" dirty="0"/>
              <a:t>GDP growth last year was about 1%</a:t>
            </a:r>
          </a:p>
          <a:p>
            <a:pPr>
              <a:spcBef>
                <a:spcPts val="1800"/>
              </a:spcBef>
            </a:pPr>
            <a:endParaRPr lang="en-US" dirty="0"/>
          </a:p>
          <a:p>
            <a:pPr>
              <a:spcBef>
                <a:spcPts val="1800"/>
              </a:spcBef>
            </a:pPr>
            <a:r>
              <a:rPr lang="en-US" dirty="0"/>
              <a:t>Not in a recession – NBER</a:t>
            </a:r>
          </a:p>
          <a:p>
            <a:pPr>
              <a:spcBef>
                <a:spcPts val="1800"/>
              </a:spcBef>
            </a:pPr>
            <a:endParaRPr lang="en-US" dirty="0"/>
          </a:p>
          <a:p>
            <a:pPr>
              <a:spcBef>
                <a:spcPts val="1800"/>
              </a:spcBef>
            </a:pPr>
            <a:r>
              <a:rPr lang="en-US" dirty="0"/>
              <a:t>Since WWII, the US has had 12 recessions – the average duration has been 10 months</a:t>
            </a:r>
          </a:p>
          <a:p>
            <a:pPr>
              <a:spcBef>
                <a:spcPts val="1800"/>
              </a:spcBef>
            </a:pPr>
            <a:endParaRPr lang="en-US" dirty="0"/>
          </a:p>
          <a:p>
            <a:pPr>
              <a:spcBef>
                <a:spcPts val="1800"/>
              </a:spcBef>
            </a:pPr>
            <a:r>
              <a:rPr lang="en-US" dirty="0"/>
              <a:t>Consumer confidence remains relatively high and stable </a:t>
            </a:r>
          </a:p>
          <a:p>
            <a:pPr>
              <a:spcBef>
                <a:spcPts val="1800"/>
              </a:spcBef>
            </a:pPr>
            <a:endParaRPr lang="en-US" dirty="0"/>
          </a:p>
          <a:p>
            <a:pPr marL="0" indent="0">
              <a:spcBef>
                <a:spcPts val="1800"/>
              </a:spcBef>
              <a:buNone/>
            </a:pPr>
            <a:endParaRPr lang="en-US" dirty="0"/>
          </a:p>
          <a:p>
            <a:pPr marL="0" indent="0">
              <a:spcBef>
                <a:spcPts val="1800"/>
              </a:spcBef>
              <a:buNone/>
            </a:pPr>
            <a:endParaRPr lang="en-US" dirty="0"/>
          </a:p>
          <a:p>
            <a:pPr marL="0" indent="0">
              <a:spcBef>
                <a:spcPts val="1800"/>
              </a:spcBef>
              <a:buNone/>
            </a:pPr>
            <a:endParaRPr lang="en-US" dirty="0"/>
          </a:p>
          <a:p>
            <a:pPr>
              <a:spcBef>
                <a:spcPts val="1800"/>
              </a:spcBef>
            </a:pPr>
            <a:endParaRPr lang="en-US" dirty="0"/>
          </a:p>
          <a:p>
            <a:pPr>
              <a:spcBef>
                <a:spcPts val="1800"/>
              </a:spcBef>
            </a:pPr>
            <a:endParaRPr lang="en-US" dirty="0"/>
          </a:p>
          <a:p>
            <a:endParaRPr lang="en-US" sz="24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5551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18B3D7-274C-2645-56C0-042E5B34C02C}"/>
              </a:ext>
            </a:extLst>
          </p:cNvPr>
          <p:cNvSpPr txBox="1"/>
          <p:nvPr/>
        </p:nvSpPr>
        <p:spPr>
          <a:xfrm>
            <a:off x="180593" y="935530"/>
            <a:ext cx="8542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36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 time increase (2019-2022)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F56B1F-B66C-122E-0E79-967D7ABC1AF9}"/>
              </a:ext>
            </a:extLst>
          </p:cNvPr>
          <p:cNvSpPr txBox="1"/>
          <p:nvPr/>
        </p:nvSpPr>
        <p:spPr>
          <a:xfrm>
            <a:off x="1924785" y="1651357"/>
            <a:ext cx="51801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36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Meter Bases</a:t>
            </a:r>
          </a:p>
          <a:p>
            <a:pPr algn="ctr" defTabSz="609585"/>
            <a:endParaRPr lang="en-US" sz="3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A005A0-704A-8D30-BC84-EBE80D3702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8370" y="2300378"/>
            <a:ext cx="2002364" cy="297706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EC5100D-F5E9-136F-28D5-06A47B5D7430}"/>
              </a:ext>
            </a:extLst>
          </p:cNvPr>
          <p:cNvSpPr txBox="1"/>
          <p:nvPr/>
        </p:nvSpPr>
        <p:spPr>
          <a:xfrm>
            <a:off x="591387" y="2528754"/>
            <a:ext cx="2283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36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FEEBE2-D2B5-99D5-0835-7046A778B993}"/>
              </a:ext>
            </a:extLst>
          </p:cNvPr>
          <p:cNvSpPr txBox="1"/>
          <p:nvPr/>
        </p:nvSpPr>
        <p:spPr>
          <a:xfrm>
            <a:off x="6325802" y="2452490"/>
            <a:ext cx="21054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36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25532F-F10D-4661-213B-BB47D3119BCF}"/>
              </a:ext>
            </a:extLst>
          </p:cNvPr>
          <p:cNvSpPr txBox="1"/>
          <p:nvPr/>
        </p:nvSpPr>
        <p:spPr>
          <a:xfrm>
            <a:off x="228512" y="3274431"/>
            <a:ext cx="30095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1 - 4</a:t>
            </a:r>
          </a:p>
          <a:p>
            <a:pPr algn="ctr" defTabSz="609585"/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Weeks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A48027-7663-DDAC-1E32-BED1A516B600}"/>
              </a:ext>
            </a:extLst>
          </p:cNvPr>
          <p:cNvSpPr txBox="1"/>
          <p:nvPr/>
        </p:nvSpPr>
        <p:spPr>
          <a:xfrm>
            <a:off x="5905957" y="3274430"/>
            <a:ext cx="30095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8 - 42</a:t>
            </a:r>
          </a:p>
          <a:p>
            <a:pPr algn="ctr" defTabSz="609585"/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Weeks</a:t>
            </a:r>
          </a:p>
        </p:txBody>
      </p:sp>
      <p:pic>
        <p:nvPicPr>
          <p:cNvPr id="4" name="Object 2" descr="preencoded.png">
            <a:extLst>
              <a:ext uri="{FF2B5EF4-FFF2-40B4-BE49-F238E27FC236}">
                <a16:creationId xmlns:a16="http://schemas.microsoft.com/office/drawing/2014/main" id="{E06CDA26-C866-3CBA-D5F8-10B8B6D07C6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4905" y="6020282"/>
            <a:ext cx="872273" cy="490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1762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metalware&#10;&#10;Description automatically generated">
            <a:extLst>
              <a:ext uri="{FF2B5EF4-FFF2-40B4-BE49-F238E27FC236}">
                <a16:creationId xmlns:a16="http://schemas.microsoft.com/office/drawing/2014/main" id="{8338986A-490F-53D0-42AF-ED84250CCC5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0309" y="2348186"/>
            <a:ext cx="2723111" cy="2723111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18B3D7-274C-2645-56C0-042E5B34C02C}"/>
              </a:ext>
            </a:extLst>
          </p:cNvPr>
          <p:cNvSpPr txBox="1"/>
          <p:nvPr/>
        </p:nvSpPr>
        <p:spPr>
          <a:xfrm>
            <a:off x="180593" y="963666"/>
            <a:ext cx="8542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36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 Time Increase (2019-2022)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F56B1F-B66C-122E-0E79-967D7ABC1AF9}"/>
              </a:ext>
            </a:extLst>
          </p:cNvPr>
          <p:cNvSpPr txBox="1"/>
          <p:nvPr/>
        </p:nvSpPr>
        <p:spPr>
          <a:xfrm>
            <a:off x="1677881" y="1803810"/>
            <a:ext cx="51801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Standoff Brackets</a:t>
            </a:r>
          </a:p>
          <a:p>
            <a:pPr algn="ctr" defTabSz="609585"/>
            <a:endParaRPr lang="en-US" sz="3600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764D0B-097E-68B6-07E2-0C834B7CC6D3}"/>
              </a:ext>
            </a:extLst>
          </p:cNvPr>
          <p:cNvSpPr txBox="1"/>
          <p:nvPr/>
        </p:nvSpPr>
        <p:spPr>
          <a:xfrm>
            <a:off x="519343" y="2559146"/>
            <a:ext cx="22081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A0FC31-8A17-06CC-C997-059FA0DE5C7B}"/>
              </a:ext>
            </a:extLst>
          </p:cNvPr>
          <p:cNvSpPr txBox="1"/>
          <p:nvPr/>
        </p:nvSpPr>
        <p:spPr>
          <a:xfrm>
            <a:off x="382641" y="3346290"/>
            <a:ext cx="25904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3 - 4</a:t>
            </a:r>
          </a:p>
          <a:p>
            <a:pPr algn="ctr" defTabSz="609585"/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Weeks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2A1980-26F9-7E6D-3E6F-E050BC7CED95}"/>
              </a:ext>
            </a:extLst>
          </p:cNvPr>
          <p:cNvSpPr txBox="1"/>
          <p:nvPr/>
        </p:nvSpPr>
        <p:spPr>
          <a:xfrm>
            <a:off x="6764088" y="2542475"/>
            <a:ext cx="1985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669CAA-1E49-DD48-2E58-834BDF89B75B}"/>
              </a:ext>
            </a:extLst>
          </p:cNvPr>
          <p:cNvSpPr txBox="1"/>
          <p:nvPr/>
        </p:nvSpPr>
        <p:spPr>
          <a:xfrm>
            <a:off x="6041643" y="3396554"/>
            <a:ext cx="30095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44 - 60</a:t>
            </a:r>
          </a:p>
          <a:p>
            <a:pPr algn="ctr" defTabSz="609585"/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Weeks</a:t>
            </a:r>
          </a:p>
        </p:txBody>
      </p:sp>
      <p:pic>
        <p:nvPicPr>
          <p:cNvPr id="4" name="Object 2" descr="preencoded.png">
            <a:extLst>
              <a:ext uri="{FF2B5EF4-FFF2-40B4-BE49-F238E27FC236}">
                <a16:creationId xmlns:a16="http://schemas.microsoft.com/office/drawing/2014/main" id="{B03F3C81-AEEB-8D91-9CC4-EE8AC5B07CA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0860" y="5975127"/>
            <a:ext cx="872273" cy="490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3630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73322" y="329184"/>
            <a:ext cx="4688332" cy="1783080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/>
          <a:p>
            <a:pPr marL="11430" defTabSz="1219170"/>
            <a:r>
              <a:rPr lang="en-US" sz="4667"/>
              <a:t>The</a:t>
            </a:r>
            <a:r>
              <a:rPr lang="en-US" sz="4667" spc="-77"/>
              <a:t> </a:t>
            </a:r>
            <a:r>
              <a:rPr lang="en-US" sz="4667" spc="-23"/>
              <a:t>Transformer</a:t>
            </a:r>
            <a:r>
              <a:rPr lang="en-US" sz="4667" spc="-68"/>
              <a:t> </a:t>
            </a:r>
            <a:r>
              <a:rPr lang="en-US" sz="4667" spc="-9"/>
              <a:t>Market</a:t>
            </a:r>
            <a:endParaRPr lang="en-US" sz="4667" i="1" spc="-9"/>
          </a:p>
        </p:txBody>
      </p:sp>
      <p:pic>
        <p:nvPicPr>
          <p:cNvPr id="10" name="Picture 9" descr="Stock exchange numbers">
            <a:extLst>
              <a:ext uri="{FF2B5EF4-FFF2-40B4-BE49-F238E27FC236}">
                <a16:creationId xmlns:a16="http://schemas.microsoft.com/office/drawing/2014/main" id="{0AC81DF0-9876-D77A-5A0E-AC0FDB2469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" y="13"/>
            <a:ext cx="3492981" cy="6857987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6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3321" y="2374947"/>
            <a:ext cx="3182691" cy="18288"/>
          </a:xfrm>
          <a:custGeom>
            <a:avLst/>
            <a:gdLst>
              <a:gd name="connsiteX0" fmla="*/ 0 w 3182691"/>
              <a:gd name="connsiteY0" fmla="*/ 0 h 18288"/>
              <a:gd name="connsiteX1" fmla="*/ 700192 w 3182691"/>
              <a:gd name="connsiteY1" fmla="*/ 0 h 18288"/>
              <a:gd name="connsiteX2" fmla="*/ 1464037 w 3182691"/>
              <a:gd name="connsiteY2" fmla="*/ 0 h 18288"/>
              <a:gd name="connsiteX3" fmla="*/ 2196056 w 3182691"/>
              <a:gd name="connsiteY3" fmla="*/ 0 h 18288"/>
              <a:gd name="connsiteX4" fmla="*/ 3182691 w 3182691"/>
              <a:gd name="connsiteY4" fmla="*/ 0 h 18288"/>
              <a:gd name="connsiteX5" fmla="*/ 3182691 w 3182691"/>
              <a:gd name="connsiteY5" fmla="*/ 18288 h 18288"/>
              <a:gd name="connsiteX6" fmla="*/ 2355190 w 3182691"/>
              <a:gd name="connsiteY6" fmla="*/ 18288 h 18288"/>
              <a:gd name="connsiteX7" fmla="*/ 1654998 w 3182691"/>
              <a:gd name="connsiteY7" fmla="*/ 18288 h 18288"/>
              <a:gd name="connsiteX8" fmla="*/ 795673 w 3182691"/>
              <a:gd name="connsiteY8" fmla="*/ 18288 h 18288"/>
              <a:gd name="connsiteX9" fmla="*/ 0 w 3182691"/>
              <a:gd name="connsiteY9" fmla="*/ 18288 h 18288"/>
              <a:gd name="connsiteX10" fmla="*/ 0 w 3182691"/>
              <a:gd name="connsiteY10" fmla="*/ 0 h 18288"/>
              <a:gd name="connsiteX0" fmla="*/ 0 w 3182691"/>
              <a:gd name="connsiteY0" fmla="*/ 0 h 18288"/>
              <a:gd name="connsiteX1" fmla="*/ 732018 w 3182691"/>
              <a:gd name="connsiteY1" fmla="*/ 0 h 18288"/>
              <a:gd name="connsiteX2" fmla="*/ 1432210 w 3182691"/>
              <a:gd name="connsiteY2" fmla="*/ 0 h 18288"/>
              <a:gd name="connsiteX3" fmla="*/ 2164229 w 3182691"/>
              <a:gd name="connsiteY3" fmla="*/ 0 h 18288"/>
              <a:gd name="connsiteX4" fmla="*/ 3182691 w 3182691"/>
              <a:gd name="connsiteY4" fmla="*/ 0 h 18288"/>
              <a:gd name="connsiteX5" fmla="*/ 3182691 w 3182691"/>
              <a:gd name="connsiteY5" fmla="*/ 18288 h 18288"/>
              <a:gd name="connsiteX6" fmla="*/ 2482498 w 3182691"/>
              <a:gd name="connsiteY6" fmla="*/ 18288 h 18288"/>
              <a:gd name="connsiteX7" fmla="*/ 1750480 w 3182691"/>
              <a:gd name="connsiteY7" fmla="*/ 18288 h 18288"/>
              <a:gd name="connsiteX8" fmla="*/ 891153 w 3182691"/>
              <a:gd name="connsiteY8" fmla="*/ 18288 h 18288"/>
              <a:gd name="connsiteX9" fmla="*/ 0 w 3182691"/>
              <a:gd name="connsiteY9" fmla="*/ 18288 h 18288"/>
              <a:gd name="connsiteX10" fmla="*/ 0 w 3182691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182691" h="18288" fill="none" extrusionOk="0">
                <a:moveTo>
                  <a:pt x="0" y="0"/>
                </a:moveTo>
                <a:cubicBezTo>
                  <a:pt x="177661" y="30600"/>
                  <a:pt x="485751" y="-39556"/>
                  <a:pt x="700192" y="0"/>
                </a:cubicBezTo>
                <a:cubicBezTo>
                  <a:pt x="924360" y="27753"/>
                  <a:pt x="1217187" y="32911"/>
                  <a:pt x="1464037" y="0"/>
                </a:cubicBezTo>
                <a:cubicBezTo>
                  <a:pt x="1655652" y="1108"/>
                  <a:pt x="2033282" y="29833"/>
                  <a:pt x="2196056" y="0"/>
                </a:cubicBezTo>
                <a:cubicBezTo>
                  <a:pt x="2368024" y="-34461"/>
                  <a:pt x="2984627" y="-28113"/>
                  <a:pt x="3182691" y="0"/>
                </a:cubicBezTo>
                <a:cubicBezTo>
                  <a:pt x="3182541" y="6656"/>
                  <a:pt x="3182496" y="13982"/>
                  <a:pt x="3182691" y="18288"/>
                </a:cubicBezTo>
                <a:cubicBezTo>
                  <a:pt x="2928731" y="-23448"/>
                  <a:pt x="2655167" y="58128"/>
                  <a:pt x="2355190" y="18288"/>
                </a:cubicBezTo>
                <a:cubicBezTo>
                  <a:pt x="2017527" y="11331"/>
                  <a:pt x="1879036" y="-29970"/>
                  <a:pt x="1654998" y="18288"/>
                </a:cubicBezTo>
                <a:cubicBezTo>
                  <a:pt x="1380587" y="72190"/>
                  <a:pt x="1147436" y="-42194"/>
                  <a:pt x="795673" y="18288"/>
                </a:cubicBezTo>
                <a:cubicBezTo>
                  <a:pt x="445295" y="36146"/>
                  <a:pt x="246446" y="-40720"/>
                  <a:pt x="0" y="18288"/>
                </a:cubicBezTo>
                <a:cubicBezTo>
                  <a:pt x="-316" y="10757"/>
                  <a:pt x="-646" y="7749"/>
                  <a:pt x="0" y="0"/>
                </a:cubicBezTo>
                <a:close/>
              </a:path>
              <a:path w="3182691" h="18288" stroke="0" extrusionOk="0">
                <a:moveTo>
                  <a:pt x="0" y="0"/>
                </a:moveTo>
                <a:cubicBezTo>
                  <a:pt x="317165" y="17357"/>
                  <a:pt x="528517" y="-57851"/>
                  <a:pt x="732018" y="0"/>
                </a:cubicBezTo>
                <a:cubicBezTo>
                  <a:pt x="950425" y="9139"/>
                  <a:pt x="1221505" y="12263"/>
                  <a:pt x="1432210" y="0"/>
                </a:cubicBezTo>
                <a:cubicBezTo>
                  <a:pt x="1654880" y="-8712"/>
                  <a:pt x="1856056" y="12635"/>
                  <a:pt x="2164229" y="0"/>
                </a:cubicBezTo>
                <a:cubicBezTo>
                  <a:pt x="2376710" y="32418"/>
                  <a:pt x="2856229" y="57777"/>
                  <a:pt x="3182691" y="0"/>
                </a:cubicBezTo>
                <a:cubicBezTo>
                  <a:pt x="3181936" y="8249"/>
                  <a:pt x="3183607" y="12134"/>
                  <a:pt x="3182691" y="18288"/>
                </a:cubicBezTo>
                <a:cubicBezTo>
                  <a:pt x="2895877" y="4960"/>
                  <a:pt x="2808183" y="21"/>
                  <a:pt x="2482498" y="18288"/>
                </a:cubicBezTo>
                <a:cubicBezTo>
                  <a:pt x="2212832" y="58145"/>
                  <a:pt x="2048061" y="493"/>
                  <a:pt x="1750480" y="18288"/>
                </a:cubicBezTo>
                <a:cubicBezTo>
                  <a:pt x="1436416" y="75338"/>
                  <a:pt x="1295152" y="43582"/>
                  <a:pt x="891153" y="18288"/>
                </a:cubicBezTo>
                <a:cubicBezTo>
                  <a:pt x="516772" y="25548"/>
                  <a:pt x="303790" y="-51196"/>
                  <a:pt x="0" y="18288"/>
                </a:cubicBezTo>
                <a:cubicBezTo>
                  <a:pt x="-21" y="12446"/>
                  <a:pt x="-156" y="7583"/>
                  <a:pt x="0" y="0"/>
                </a:cubicBezTo>
                <a:close/>
              </a:path>
              <a:path w="3182691" h="18288" fill="none" stroke="0" extrusionOk="0">
                <a:moveTo>
                  <a:pt x="0" y="0"/>
                </a:moveTo>
                <a:cubicBezTo>
                  <a:pt x="120741" y="38882"/>
                  <a:pt x="514175" y="-41061"/>
                  <a:pt x="700192" y="0"/>
                </a:cubicBezTo>
                <a:cubicBezTo>
                  <a:pt x="850996" y="26853"/>
                  <a:pt x="1197929" y="28929"/>
                  <a:pt x="1464037" y="0"/>
                </a:cubicBezTo>
                <a:cubicBezTo>
                  <a:pt x="1730456" y="-27992"/>
                  <a:pt x="2022080" y="17615"/>
                  <a:pt x="2196056" y="0"/>
                </a:cubicBezTo>
                <a:cubicBezTo>
                  <a:pt x="2371580" y="-9269"/>
                  <a:pt x="3018598" y="-4433"/>
                  <a:pt x="3182691" y="0"/>
                </a:cubicBezTo>
                <a:cubicBezTo>
                  <a:pt x="3182761" y="6919"/>
                  <a:pt x="3182408" y="14039"/>
                  <a:pt x="3182691" y="18288"/>
                </a:cubicBezTo>
                <a:cubicBezTo>
                  <a:pt x="2917702" y="-47917"/>
                  <a:pt x="2666572" y="74960"/>
                  <a:pt x="2355190" y="18288"/>
                </a:cubicBezTo>
                <a:cubicBezTo>
                  <a:pt x="2040745" y="-12932"/>
                  <a:pt x="1874913" y="-9423"/>
                  <a:pt x="1654998" y="18288"/>
                </a:cubicBezTo>
                <a:cubicBezTo>
                  <a:pt x="1390065" y="-14907"/>
                  <a:pt x="1154485" y="-61020"/>
                  <a:pt x="795673" y="18288"/>
                </a:cubicBezTo>
                <a:cubicBezTo>
                  <a:pt x="476471" y="13881"/>
                  <a:pt x="237482" y="-23491"/>
                  <a:pt x="0" y="18288"/>
                </a:cubicBezTo>
                <a:cubicBezTo>
                  <a:pt x="-224" y="10353"/>
                  <a:pt x="-220" y="8072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2387018"/>
                      <a:gd name="connsiteY0" fmla="*/ 0 h 13716"/>
                      <a:gd name="connsiteX1" fmla="*/ 525144 w 2387018"/>
                      <a:gd name="connsiteY1" fmla="*/ 0 h 13716"/>
                      <a:gd name="connsiteX2" fmla="*/ 1098028 w 2387018"/>
                      <a:gd name="connsiteY2" fmla="*/ 0 h 13716"/>
                      <a:gd name="connsiteX3" fmla="*/ 1647042 w 2387018"/>
                      <a:gd name="connsiteY3" fmla="*/ 0 h 13716"/>
                      <a:gd name="connsiteX4" fmla="*/ 2387018 w 2387018"/>
                      <a:gd name="connsiteY4" fmla="*/ 0 h 13716"/>
                      <a:gd name="connsiteX5" fmla="*/ 2387018 w 2387018"/>
                      <a:gd name="connsiteY5" fmla="*/ 13716 h 13716"/>
                      <a:gd name="connsiteX6" fmla="*/ 1766393 w 2387018"/>
                      <a:gd name="connsiteY6" fmla="*/ 13716 h 13716"/>
                      <a:gd name="connsiteX7" fmla="*/ 1241249 w 2387018"/>
                      <a:gd name="connsiteY7" fmla="*/ 13716 h 13716"/>
                      <a:gd name="connsiteX8" fmla="*/ 596755 w 2387018"/>
                      <a:gd name="connsiteY8" fmla="*/ 13716 h 13716"/>
                      <a:gd name="connsiteX9" fmla="*/ 0 w 2387018"/>
                      <a:gd name="connsiteY9" fmla="*/ 13716 h 13716"/>
                      <a:gd name="connsiteX10" fmla="*/ 0 w 2387018"/>
                      <a:gd name="connsiteY10" fmla="*/ 0 h 13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387018" h="13716" fill="none" extrusionOk="0">
                        <a:moveTo>
                          <a:pt x="0" y="0"/>
                        </a:moveTo>
                        <a:cubicBezTo>
                          <a:pt x="120732" y="15284"/>
                          <a:pt x="393544" y="-21657"/>
                          <a:pt x="525144" y="0"/>
                        </a:cubicBezTo>
                        <a:cubicBezTo>
                          <a:pt x="656744" y="21657"/>
                          <a:pt x="923861" y="7638"/>
                          <a:pt x="1098028" y="0"/>
                        </a:cubicBezTo>
                        <a:cubicBezTo>
                          <a:pt x="1272195" y="-7638"/>
                          <a:pt x="1520645" y="11114"/>
                          <a:pt x="1647042" y="0"/>
                        </a:cubicBezTo>
                        <a:cubicBezTo>
                          <a:pt x="1773439" y="-11114"/>
                          <a:pt x="2237784" y="-16964"/>
                          <a:pt x="2387018" y="0"/>
                        </a:cubicBezTo>
                        <a:cubicBezTo>
                          <a:pt x="2386970" y="5139"/>
                          <a:pt x="2386819" y="10733"/>
                          <a:pt x="2387018" y="13716"/>
                        </a:cubicBezTo>
                        <a:cubicBezTo>
                          <a:pt x="2197207" y="-10958"/>
                          <a:pt x="2009549" y="38975"/>
                          <a:pt x="1766393" y="13716"/>
                        </a:cubicBezTo>
                        <a:cubicBezTo>
                          <a:pt x="1523237" y="-11543"/>
                          <a:pt x="1414765" y="-4467"/>
                          <a:pt x="1241249" y="13716"/>
                        </a:cubicBezTo>
                        <a:cubicBezTo>
                          <a:pt x="1067733" y="31899"/>
                          <a:pt x="854070" y="-12043"/>
                          <a:pt x="596755" y="13716"/>
                        </a:cubicBezTo>
                        <a:cubicBezTo>
                          <a:pt x="339440" y="39475"/>
                          <a:pt x="199420" y="-908"/>
                          <a:pt x="0" y="13716"/>
                        </a:cubicBezTo>
                        <a:cubicBezTo>
                          <a:pt x="-94" y="8316"/>
                          <a:pt x="-246" y="6077"/>
                          <a:pt x="0" y="0"/>
                        </a:cubicBezTo>
                        <a:close/>
                      </a:path>
                      <a:path w="2387018" h="13716" stroke="0" extrusionOk="0">
                        <a:moveTo>
                          <a:pt x="0" y="0"/>
                        </a:moveTo>
                        <a:cubicBezTo>
                          <a:pt x="219975" y="21879"/>
                          <a:pt x="393461" y="-16466"/>
                          <a:pt x="549014" y="0"/>
                        </a:cubicBezTo>
                        <a:cubicBezTo>
                          <a:pt x="704567" y="16466"/>
                          <a:pt x="910051" y="-4763"/>
                          <a:pt x="1074158" y="0"/>
                        </a:cubicBezTo>
                        <a:cubicBezTo>
                          <a:pt x="1238265" y="4763"/>
                          <a:pt x="1419588" y="4117"/>
                          <a:pt x="1623172" y="0"/>
                        </a:cubicBezTo>
                        <a:cubicBezTo>
                          <a:pt x="1826756" y="-4117"/>
                          <a:pt x="2132108" y="-16452"/>
                          <a:pt x="2387018" y="0"/>
                        </a:cubicBezTo>
                        <a:cubicBezTo>
                          <a:pt x="2386588" y="6310"/>
                          <a:pt x="2387396" y="9216"/>
                          <a:pt x="2387018" y="13716"/>
                        </a:cubicBezTo>
                        <a:cubicBezTo>
                          <a:pt x="2174901" y="-2816"/>
                          <a:pt x="2087713" y="-9814"/>
                          <a:pt x="1861874" y="13716"/>
                        </a:cubicBezTo>
                        <a:cubicBezTo>
                          <a:pt x="1636035" y="37246"/>
                          <a:pt x="1525507" y="-8180"/>
                          <a:pt x="1312860" y="13716"/>
                        </a:cubicBezTo>
                        <a:cubicBezTo>
                          <a:pt x="1100213" y="35612"/>
                          <a:pt x="962772" y="25861"/>
                          <a:pt x="668365" y="13716"/>
                        </a:cubicBezTo>
                        <a:cubicBezTo>
                          <a:pt x="373958" y="1571"/>
                          <a:pt x="236221" y="-15607"/>
                          <a:pt x="0" y="13716"/>
                        </a:cubicBezTo>
                        <a:cubicBezTo>
                          <a:pt x="283" y="9219"/>
                          <a:pt x="457" y="490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973322" y="2706624"/>
            <a:ext cx="4688332" cy="3483864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/>
          <a:p>
            <a:pPr marL="204591" marR="4572" indent="-304792" defTabSz="1219170">
              <a:lnSpc>
                <a:spcPct val="90000"/>
              </a:lnSpc>
              <a:spcBef>
                <a:spcPts val="91"/>
              </a:spcBef>
              <a:buFont typeface="Arial" panose="020B0604020202020204" pitchFamily="34" charset="0"/>
              <a:buChar char="•"/>
              <a:tabLst>
                <a:tab pos="204591" algn="l"/>
                <a:tab pos="205164" algn="l"/>
              </a:tabLst>
            </a:pPr>
            <a:r>
              <a:rPr lang="en-US" sz="1333" spc="-9">
                <a:solidFill>
                  <a:prstClr val="black"/>
                </a:solidFill>
                <a:latin typeface="Calibri" panose="020F0502020204030204"/>
              </a:rPr>
              <a:t>Various estimates on the size of the distribution transformer market with consensus in the $4B - $6B range. </a:t>
            </a:r>
          </a:p>
          <a:p>
            <a:pPr marL="10857" marR="4572" indent="-304792" defTabSz="1219170">
              <a:lnSpc>
                <a:spcPct val="90000"/>
              </a:lnSpc>
              <a:spcBef>
                <a:spcPts val="91"/>
              </a:spcBef>
              <a:buFont typeface="Arial" panose="020B0604020202020204" pitchFamily="34" charset="0"/>
              <a:buChar char="•"/>
              <a:tabLst>
                <a:tab pos="204591" algn="l"/>
                <a:tab pos="205164" algn="l"/>
              </a:tabLst>
            </a:pPr>
            <a:endParaRPr lang="en-US" sz="1333" spc="-9">
              <a:solidFill>
                <a:prstClr val="black"/>
              </a:solidFill>
              <a:latin typeface="Calibri" panose="020F0502020204030204"/>
            </a:endParaRPr>
          </a:p>
          <a:p>
            <a:pPr marL="204591" marR="4572" indent="-304792" defTabSz="1219170">
              <a:lnSpc>
                <a:spcPct val="90000"/>
              </a:lnSpc>
              <a:spcBef>
                <a:spcPts val="91"/>
              </a:spcBef>
              <a:buFont typeface="Arial" panose="020B0604020202020204" pitchFamily="34" charset="0"/>
              <a:buChar char="•"/>
              <a:tabLst>
                <a:tab pos="204591" algn="l"/>
                <a:tab pos="205164" algn="l"/>
              </a:tabLst>
            </a:pPr>
            <a:r>
              <a:rPr lang="en-US" sz="1333" spc="-9">
                <a:solidFill>
                  <a:prstClr val="black"/>
                </a:solidFill>
                <a:latin typeface="Calibri" panose="020F0502020204030204"/>
              </a:rPr>
              <a:t>Seven manufacturers account for an estimated 95% of the total market</a:t>
            </a:r>
          </a:p>
          <a:p>
            <a:pPr marL="204591" marR="4572" indent="-304792" defTabSz="1219170">
              <a:lnSpc>
                <a:spcPct val="90000"/>
              </a:lnSpc>
              <a:spcBef>
                <a:spcPts val="91"/>
              </a:spcBef>
              <a:buFont typeface="Arial" panose="020B0604020202020204" pitchFamily="34" charset="0"/>
              <a:buChar char="•"/>
              <a:tabLst>
                <a:tab pos="204591" algn="l"/>
                <a:tab pos="205164" algn="l"/>
              </a:tabLst>
            </a:pPr>
            <a:endParaRPr lang="en-US" sz="1333" spc="-9">
              <a:solidFill>
                <a:prstClr val="black"/>
              </a:solidFill>
              <a:latin typeface="Calibri" panose="020F0502020204030204"/>
            </a:endParaRPr>
          </a:p>
          <a:p>
            <a:pPr marL="204591" marR="4572" indent="-304792" defTabSz="1219170">
              <a:lnSpc>
                <a:spcPct val="90000"/>
              </a:lnSpc>
              <a:spcBef>
                <a:spcPts val="91"/>
              </a:spcBef>
              <a:buFont typeface="Arial" panose="020B0604020202020204" pitchFamily="34" charset="0"/>
              <a:buChar char="•"/>
              <a:tabLst>
                <a:tab pos="204591" algn="l"/>
                <a:tab pos="205164" algn="l"/>
              </a:tabLst>
            </a:pPr>
            <a:r>
              <a:rPr lang="en-US" sz="1333" spc="-9">
                <a:solidFill>
                  <a:prstClr val="black"/>
                </a:solidFill>
                <a:latin typeface="Calibri" panose="020F0502020204030204"/>
              </a:rPr>
              <a:t>Market experts estimate a 5% – 7% annual growth rate for the foreseeable future</a:t>
            </a:r>
          </a:p>
          <a:p>
            <a:pPr marL="204591" marR="4572" indent="-304792" defTabSz="1219170">
              <a:lnSpc>
                <a:spcPct val="90000"/>
              </a:lnSpc>
              <a:spcBef>
                <a:spcPts val="91"/>
              </a:spcBef>
              <a:buFont typeface="Arial" panose="020B0604020202020204" pitchFamily="34" charset="0"/>
              <a:buChar char="•"/>
              <a:tabLst>
                <a:tab pos="204591" algn="l"/>
                <a:tab pos="205164" algn="l"/>
              </a:tabLst>
            </a:pPr>
            <a:endParaRPr lang="en-US" sz="1333" spc="-9">
              <a:solidFill>
                <a:prstClr val="black"/>
              </a:solidFill>
              <a:latin typeface="Calibri" panose="020F0502020204030204"/>
            </a:endParaRPr>
          </a:p>
          <a:p>
            <a:pPr marL="204591" marR="4572" indent="-304792" defTabSz="1219170">
              <a:lnSpc>
                <a:spcPct val="90000"/>
              </a:lnSpc>
              <a:spcBef>
                <a:spcPts val="91"/>
              </a:spcBef>
              <a:buFont typeface="Arial" panose="020B0604020202020204" pitchFamily="34" charset="0"/>
              <a:buChar char="•"/>
              <a:tabLst>
                <a:tab pos="204591" algn="l"/>
                <a:tab pos="205164" algn="l"/>
              </a:tabLst>
            </a:pPr>
            <a:r>
              <a:rPr lang="en-US" sz="1333" spc="-9">
                <a:solidFill>
                  <a:prstClr val="black"/>
                </a:solidFill>
                <a:latin typeface="Calibri" panose="020F0502020204030204"/>
              </a:rPr>
              <a:t>In addition to historical demand drivers, today’s market is heavily influenced by three emerging priorities:</a:t>
            </a:r>
          </a:p>
          <a:p>
            <a:pPr marL="582343" marR="4572" lvl="1" indent="-304792" defTabSz="1219170">
              <a:lnSpc>
                <a:spcPct val="90000"/>
              </a:lnSpc>
              <a:spcBef>
                <a:spcPts val="91"/>
              </a:spcBef>
              <a:buFont typeface="Arial" panose="020B0604020202020204" pitchFamily="34" charset="0"/>
              <a:buChar char="•"/>
              <a:tabLst>
                <a:tab pos="204591" algn="l"/>
                <a:tab pos="205164" algn="l"/>
              </a:tabLst>
            </a:pPr>
            <a:r>
              <a:rPr lang="en-US" sz="1333" spc="-9">
                <a:solidFill>
                  <a:prstClr val="black"/>
                </a:solidFill>
                <a:latin typeface="Calibri" panose="020F0502020204030204"/>
              </a:rPr>
              <a:t>Grid Hardening Actions</a:t>
            </a:r>
          </a:p>
          <a:p>
            <a:pPr marL="582343" marR="4572" lvl="1" indent="-304792" defTabSz="1219170">
              <a:lnSpc>
                <a:spcPct val="90000"/>
              </a:lnSpc>
              <a:spcBef>
                <a:spcPts val="91"/>
              </a:spcBef>
              <a:buFont typeface="Arial" panose="020B0604020202020204" pitchFamily="34" charset="0"/>
              <a:buChar char="•"/>
              <a:tabLst>
                <a:tab pos="204591" algn="l"/>
                <a:tab pos="205164" algn="l"/>
              </a:tabLst>
            </a:pPr>
            <a:r>
              <a:rPr lang="en-US" sz="1333" spc="-9">
                <a:solidFill>
                  <a:prstClr val="black"/>
                </a:solidFill>
                <a:latin typeface="Calibri" panose="020F0502020204030204"/>
              </a:rPr>
              <a:t>Renewable Energy (Wind, Solar, Battery)</a:t>
            </a:r>
          </a:p>
          <a:p>
            <a:pPr marL="582343" marR="4572" lvl="1" indent="-304792" defTabSz="1219170">
              <a:lnSpc>
                <a:spcPct val="90000"/>
              </a:lnSpc>
              <a:spcBef>
                <a:spcPts val="91"/>
              </a:spcBef>
              <a:buFont typeface="Arial" panose="020B0604020202020204" pitchFamily="34" charset="0"/>
              <a:buChar char="•"/>
              <a:tabLst>
                <a:tab pos="204591" algn="l"/>
                <a:tab pos="205164" algn="l"/>
              </a:tabLst>
            </a:pPr>
            <a:r>
              <a:rPr lang="en-US" sz="1333" spc="-9">
                <a:solidFill>
                  <a:prstClr val="black"/>
                </a:solidFill>
                <a:latin typeface="Calibri" panose="020F0502020204030204"/>
              </a:rPr>
              <a:t>EV Infrastructure Build Out</a:t>
            </a:r>
          </a:p>
          <a:p>
            <a:pPr marL="204591" marR="4572" indent="-304792" defTabSz="1219170">
              <a:lnSpc>
                <a:spcPct val="90000"/>
              </a:lnSpc>
              <a:spcBef>
                <a:spcPts val="91"/>
              </a:spcBef>
              <a:buFont typeface="Arial" panose="020B0604020202020204" pitchFamily="34" charset="0"/>
              <a:buChar char="•"/>
              <a:tabLst>
                <a:tab pos="204591" algn="l"/>
                <a:tab pos="205164" algn="l"/>
              </a:tabLst>
            </a:pPr>
            <a:endParaRPr lang="en-US" sz="1333" spc="-9">
              <a:solidFill>
                <a:prstClr val="black"/>
              </a:solidFill>
              <a:latin typeface="Calibri" panose="020F0502020204030204"/>
            </a:endParaRPr>
          </a:p>
          <a:p>
            <a:pPr marL="204591" marR="4572" indent="-304792" defTabSz="1219170">
              <a:lnSpc>
                <a:spcPct val="90000"/>
              </a:lnSpc>
              <a:spcBef>
                <a:spcPts val="91"/>
              </a:spcBef>
              <a:buFont typeface="Arial" panose="020B0604020202020204" pitchFamily="34" charset="0"/>
              <a:buChar char="•"/>
              <a:tabLst>
                <a:tab pos="204591" algn="l"/>
                <a:tab pos="205164" algn="l"/>
              </a:tabLst>
            </a:pPr>
            <a:r>
              <a:rPr lang="en-US" sz="1333" spc="-9">
                <a:solidFill>
                  <a:prstClr val="black"/>
                </a:solidFill>
                <a:latin typeface="Calibri" panose="020F0502020204030204"/>
              </a:rPr>
              <a:t>‘21/’22 may be an anomaly, but utilities and manufacturers reporting upwards of a 50% gap between demand and supply</a:t>
            </a:r>
          </a:p>
          <a:p>
            <a:pPr marL="609585" lvl="1" indent="-304792" defTabSz="1219170">
              <a:lnSpc>
                <a:spcPct val="90000"/>
              </a:lnSpc>
              <a:spcBef>
                <a:spcPts val="27"/>
              </a:spcBef>
              <a:buClr>
                <a:srgbClr val="FFFFFF"/>
              </a:buClr>
              <a:buFont typeface="Arial" panose="020B0604020202020204" pitchFamily="34" charset="0"/>
              <a:buChar char="•"/>
            </a:pPr>
            <a:endParaRPr lang="en-US" sz="1333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dt" sz="half" idx="10"/>
          </p:nvPr>
        </p:nvSpPr>
        <p:spPr>
          <a:xfrm>
            <a:off x="628649" y="6356350"/>
            <a:ext cx="2057400" cy="365125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defPPr>
              <a:defRPr kern="0"/>
            </a:defPPr>
            <a:lvl1pPr>
              <a:defRPr sz="1151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defTabSz="1219170">
              <a:lnSpc>
                <a:spcPct val="90000"/>
              </a:lnSpc>
              <a:spcAft>
                <a:spcPts val="800"/>
              </a:spcAft>
              <a:defRPr/>
            </a:pPr>
            <a:r>
              <a:rPr lang="en-US" sz="1600" b="0">
                <a:solidFill>
                  <a:srgbClr val="FFFFFF"/>
                </a:solidFill>
              </a:rPr>
              <a:t>ERMCO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11"/>
          </p:nvPr>
        </p:nvSpPr>
        <p:spPr>
          <a:xfrm>
            <a:off x="3973322" y="6356350"/>
            <a:ext cx="3086100" cy="365125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defPPr>
              <a:defRPr kern="0"/>
            </a:defPPr>
            <a:lvl1pPr>
              <a:defRPr sz="1000" b="1" i="1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algn="l" defTabSz="1219170">
              <a:lnSpc>
                <a:spcPct val="90000"/>
              </a:lnSpc>
              <a:spcAft>
                <a:spcPts val="800"/>
              </a:spcAft>
              <a:defRPr/>
            </a:pPr>
            <a:r>
              <a:rPr lang="en-US" sz="1600" b="0" i="0">
                <a:solidFill>
                  <a:prstClr val="black">
                    <a:tint val="75000"/>
                  </a:prstClr>
                </a:solidFill>
              </a:rPr>
              <a:t>Confidential and Proprietary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12"/>
          </p:nvPr>
        </p:nvSpPr>
        <p:spPr>
          <a:xfrm>
            <a:off x="7539734" y="6356350"/>
            <a:ext cx="975615" cy="365125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defPPr>
              <a:defRPr kern="0"/>
            </a:defPPr>
            <a:lvl1pPr>
              <a:defRPr sz="1151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defTabSz="1219170">
              <a:lnSpc>
                <a:spcPct val="90000"/>
              </a:lnSpc>
              <a:spcAft>
                <a:spcPts val="800"/>
              </a:spcAft>
              <a:defRPr/>
            </a:pPr>
            <a:fld id="{81D60167-4931-47E6-BA6A-407CBD079E47}" type="slidenum">
              <a:rPr lang="en-US" sz="1600" b="0">
                <a:solidFill>
                  <a:prstClr val="black">
                    <a:tint val="75000"/>
                  </a:prstClr>
                </a:solidFill>
              </a:rPr>
              <a:pPr defTabSz="1219170">
                <a:lnSpc>
                  <a:spcPct val="90000"/>
                </a:lnSpc>
                <a:spcAft>
                  <a:spcPts val="800"/>
                </a:spcAft>
                <a:defRPr/>
              </a:pPr>
              <a:t>42</a:t>
            </a:fld>
            <a:endParaRPr lang="en-US" sz="1600" b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78B380C6-6448-2D00-86BB-121442EFC525}"/>
              </a:ext>
            </a:extLst>
          </p:cNvPr>
          <p:cNvGraphicFramePr/>
          <p:nvPr/>
        </p:nvGraphicFramePr>
        <p:xfrm>
          <a:off x="218069" y="227980"/>
          <a:ext cx="8471521" cy="5647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181620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31A357-2A0E-D7FA-D4A4-904C29AD4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3322" y="329184"/>
            <a:ext cx="4688332" cy="1783080"/>
          </a:xfrm>
        </p:spPr>
        <p:txBody>
          <a:bodyPr anchor="b">
            <a:normAutofit/>
          </a:bodyPr>
          <a:lstStyle/>
          <a:p>
            <a:r>
              <a:rPr lang="en-US" sz="4667"/>
              <a:t>Demand Side</a:t>
            </a:r>
          </a:p>
        </p:txBody>
      </p:sp>
      <p:pic>
        <p:nvPicPr>
          <p:cNvPr id="5" name="Picture 4" descr="Sea of buildings at twilight">
            <a:extLst>
              <a:ext uri="{FF2B5EF4-FFF2-40B4-BE49-F238E27FC236}">
                <a16:creationId xmlns:a16="http://schemas.microsoft.com/office/drawing/2014/main" id="{2A325979-EB76-2440-C6F8-54995D81B7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" y="13"/>
            <a:ext cx="3492981" cy="6857987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3321" y="2374947"/>
            <a:ext cx="3182691" cy="18288"/>
          </a:xfrm>
          <a:custGeom>
            <a:avLst/>
            <a:gdLst>
              <a:gd name="connsiteX0" fmla="*/ 0 w 3182691"/>
              <a:gd name="connsiteY0" fmla="*/ 0 h 18288"/>
              <a:gd name="connsiteX1" fmla="*/ 700192 w 3182691"/>
              <a:gd name="connsiteY1" fmla="*/ 0 h 18288"/>
              <a:gd name="connsiteX2" fmla="*/ 1464037 w 3182691"/>
              <a:gd name="connsiteY2" fmla="*/ 0 h 18288"/>
              <a:gd name="connsiteX3" fmla="*/ 2196056 w 3182691"/>
              <a:gd name="connsiteY3" fmla="*/ 0 h 18288"/>
              <a:gd name="connsiteX4" fmla="*/ 3182691 w 3182691"/>
              <a:gd name="connsiteY4" fmla="*/ 0 h 18288"/>
              <a:gd name="connsiteX5" fmla="*/ 3182691 w 3182691"/>
              <a:gd name="connsiteY5" fmla="*/ 18288 h 18288"/>
              <a:gd name="connsiteX6" fmla="*/ 2355190 w 3182691"/>
              <a:gd name="connsiteY6" fmla="*/ 18288 h 18288"/>
              <a:gd name="connsiteX7" fmla="*/ 1654998 w 3182691"/>
              <a:gd name="connsiteY7" fmla="*/ 18288 h 18288"/>
              <a:gd name="connsiteX8" fmla="*/ 795673 w 3182691"/>
              <a:gd name="connsiteY8" fmla="*/ 18288 h 18288"/>
              <a:gd name="connsiteX9" fmla="*/ 0 w 3182691"/>
              <a:gd name="connsiteY9" fmla="*/ 18288 h 18288"/>
              <a:gd name="connsiteX10" fmla="*/ 0 w 3182691"/>
              <a:gd name="connsiteY10" fmla="*/ 0 h 18288"/>
              <a:gd name="connsiteX0" fmla="*/ 0 w 3182691"/>
              <a:gd name="connsiteY0" fmla="*/ 0 h 18288"/>
              <a:gd name="connsiteX1" fmla="*/ 732018 w 3182691"/>
              <a:gd name="connsiteY1" fmla="*/ 0 h 18288"/>
              <a:gd name="connsiteX2" fmla="*/ 1432210 w 3182691"/>
              <a:gd name="connsiteY2" fmla="*/ 0 h 18288"/>
              <a:gd name="connsiteX3" fmla="*/ 2164229 w 3182691"/>
              <a:gd name="connsiteY3" fmla="*/ 0 h 18288"/>
              <a:gd name="connsiteX4" fmla="*/ 3182691 w 3182691"/>
              <a:gd name="connsiteY4" fmla="*/ 0 h 18288"/>
              <a:gd name="connsiteX5" fmla="*/ 3182691 w 3182691"/>
              <a:gd name="connsiteY5" fmla="*/ 18288 h 18288"/>
              <a:gd name="connsiteX6" fmla="*/ 2482498 w 3182691"/>
              <a:gd name="connsiteY6" fmla="*/ 18288 h 18288"/>
              <a:gd name="connsiteX7" fmla="*/ 1750480 w 3182691"/>
              <a:gd name="connsiteY7" fmla="*/ 18288 h 18288"/>
              <a:gd name="connsiteX8" fmla="*/ 891153 w 3182691"/>
              <a:gd name="connsiteY8" fmla="*/ 18288 h 18288"/>
              <a:gd name="connsiteX9" fmla="*/ 0 w 3182691"/>
              <a:gd name="connsiteY9" fmla="*/ 18288 h 18288"/>
              <a:gd name="connsiteX10" fmla="*/ 0 w 3182691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182691" h="18288" fill="none" extrusionOk="0">
                <a:moveTo>
                  <a:pt x="0" y="0"/>
                </a:moveTo>
                <a:cubicBezTo>
                  <a:pt x="177661" y="30600"/>
                  <a:pt x="485751" y="-39556"/>
                  <a:pt x="700192" y="0"/>
                </a:cubicBezTo>
                <a:cubicBezTo>
                  <a:pt x="924360" y="27753"/>
                  <a:pt x="1217187" y="32911"/>
                  <a:pt x="1464037" y="0"/>
                </a:cubicBezTo>
                <a:cubicBezTo>
                  <a:pt x="1655652" y="1108"/>
                  <a:pt x="2033282" y="29833"/>
                  <a:pt x="2196056" y="0"/>
                </a:cubicBezTo>
                <a:cubicBezTo>
                  <a:pt x="2368024" y="-34461"/>
                  <a:pt x="2984627" y="-28113"/>
                  <a:pt x="3182691" y="0"/>
                </a:cubicBezTo>
                <a:cubicBezTo>
                  <a:pt x="3182541" y="6656"/>
                  <a:pt x="3182496" y="13982"/>
                  <a:pt x="3182691" y="18288"/>
                </a:cubicBezTo>
                <a:cubicBezTo>
                  <a:pt x="2928731" y="-23448"/>
                  <a:pt x="2655167" y="58128"/>
                  <a:pt x="2355190" y="18288"/>
                </a:cubicBezTo>
                <a:cubicBezTo>
                  <a:pt x="2017527" y="11331"/>
                  <a:pt x="1879036" y="-29970"/>
                  <a:pt x="1654998" y="18288"/>
                </a:cubicBezTo>
                <a:cubicBezTo>
                  <a:pt x="1380587" y="72190"/>
                  <a:pt x="1147436" y="-42194"/>
                  <a:pt x="795673" y="18288"/>
                </a:cubicBezTo>
                <a:cubicBezTo>
                  <a:pt x="445295" y="36146"/>
                  <a:pt x="246446" y="-40720"/>
                  <a:pt x="0" y="18288"/>
                </a:cubicBezTo>
                <a:cubicBezTo>
                  <a:pt x="-316" y="10757"/>
                  <a:pt x="-646" y="7749"/>
                  <a:pt x="0" y="0"/>
                </a:cubicBezTo>
                <a:close/>
              </a:path>
              <a:path w="3182691" h="18288" stroke="0" extrusionOk="0">
                <a:moveTo>
                  <a:pt x="0" y="0"/>
                </a:moveTo>
                <a:cubicBezTo>
                  <a:pt x="317165" y="17357"/>
                  <a:pt x="528517" y="-57851"/>
                  <a:pt x="732018" y="0"/>
                </a:cubicBezTo>
                <a:cubicBezTo>
                  <a:pt x="950425" y="9139"/>
                  <a:pt x="1221505" y="12263"/>
                  <a:pt x="1432210" y="0"/>
                </a:cubicBezTo>
                <a:cubicBezTo>
                  <a:pt x="1654880" y="-8712"/>
                  <a:pt x="1856056" y="12635"/>
                  <a:pt x="2164229" y="0"/>
                </a:cubicBezTo>
                <a:cubicBezTo>
                  <a:pt x="2376710" y="32418"/>
                  <a:pt x="2856229" y="57777"/>
                  <a:pt x="3182691" y="0"/>
                </a:cubicBezTo>
                <a:cubicBezTo>
                  <a:pt x="3181936" y="8249"/>
                  <a:pt x="3183607" y="12134"/>
                  <a:pt x="3182691" y="18288"/>
                </a:cubicBezTo>
                <a:cubicBezTo>
                  <a:pt x="2895877" y="4960"/>
                  <a:pt x="2808183" y="21"/>
                  <a:pt x="2482498" y="18288"/>
                </a:cubicBezTo>
                <a:cubicBezTo>
                  <a:pt x="2212832" y="58145"/>
                  <a:pt x="2048061" y="493"/>
                  <a:pt x="1750480" y="18288"/>
                </a:cubicBezTo>
                <a:cubicBezTo>
                  <a:pt x="1436416" y="75338"/>
                  <a:pt x="1295152" y="43582"/>
                  <a:pt x="891153" y="18288"/>
                </a:cubicBezTo>
                <a:cubicBezTo>
                  <a:pt x="516772" y="25548"/>
                  <a:pt x="303790" y="-51196"/>
                  <a:pt x="0" y="18288"/>
                </a:cubicBezTo>
                <a:cubicBezTo>
                  <a:pt x="-21" y="12446"/>
                  <a:pt x="-156" y="7583"/>
                  <a:pt x="0" y="0"/>
                </a:cubicBezTo>
                <a:close/>
              </a:path>
              <a:path w="3182691" h="18288" fill="none" stroke="0" extrusionOk="0">
                <a:moveTo>
                  <a:pt x="0" y="0"/>
                </a:moveTo>
                <a:cubicBezTo>
                  <a:pt x="120741" y="38882"/>
                  <a:pt x="514175" y="-41061"/>
                  <a:pt x="700192" y="0"/>
                </a:cubicBezTo>
                <a:cubicBezTo>
                  <a:pt x="850996" y="26853"/>
                  <a:pt x="1197929" y="28929"/>
                  <a:pt x="1464037" y="0"/>
                </a:cubicBezTo>
                <a:cubicBezTo>
                  <a:pt x="1730456" y="-27992"/>
                  <a:pt x="2022080" y="17615"/>
                  <a:pt x="2196056" y="0"/>
                </a:cubicBezTo>
                <a:cubicBezTo>
                  <a:pt x="2371580" y="-9269"/>
                  <a:pt x="3018598" y="-4433"/>
                  <a:pt x="3182691" y="0"/>
                </a:cubicBezTo>
                <a:cubicBezTo>
                  <a:pt x="3182761" y="6919"/>
                  <a:pt x="3182408" y="14039"/>
                  <a:pt x="3182691" y="18288"/>
                </a:cubicBezTo>
                <a:cubicBezTo>
                  <a:pt x="2917702" y="-47917"/>
                  <a:pt x="2666572" y="74960"/>
                  <a:pt x="2355190" y="18288"/>
                </a:cubicBezTo>
                <a:cubicBezTo>
                  <a:pt x="2040745" y="-12932"/>
                  <a:pt x="1874913" y="-9423"/>
                  <a:pt x="1654998" y="18288"/>
                </a:cubicBezTo>
                <a:cubicBezTo>
                  <a:pt x="1390065" y="-14907"/>
                  <a:pt x="1154485" y="-61020"/>
                  <a:pt x="795673" y="18288"/>
                </a:cubicBezTo>
                <a:cubicBezTo>
                  <a:pt x="476471" y="13881"/>
                  <a:pt x="237482" y="-23491"/>
                  <a:pt x="0" y="18288"/>
                </a:cubicBezTo>
                <a:cubicBezTo>
                  <a:pt x="-224" y="10353"/>
                  <a:pt x="-220" y="8072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2387018"/>
                      <a:gd name="connsiteY0" fmla="*/ 0 h 13716"/>
                      <a:gd name="connsiteX1" fmla="*/ 525144 w 2387018"/>
                      <a:gd name="connsiteY1" fmla="*/ 0 h 13716"/>
                      <a:gd name="connsiteX2" fmla="*/ 1098028 w 2387018"/>
                      <a:gd name="connsiteY2" fmla="*/ 0 h 13716"/>
                      <a:gd name="connsiteX3" fmla="*/ 1647042 w 2387018"/>
                      <a:gd name="connsiteY3" fmla="*/ 0 h 13716"/>
                      <a:gd name="connsiteX4" fmla="*/ 2387018 w 2387018"/>
                      <a:gd name="connsiteY4" fmla="*/ 0 h 13716"/>
                      <a:gd name="connsiteX5" fmla="*/ 2387018 w 2387018"/>
                      <a:gd name="connsiteY5" fmla="*/ 13716 h 13716"/>
                      <a:gd name="connsiteX6" fmla="*/ 1766393 w 2387018"/>
                      <a:gd name="connsiteY6" fmla="*/ 13716 h 13716"/>
                      <a:gd name="connsiteX7" fmla="*/ 1241249 w 2387018"/>
                      <a:gd name="connsiteY7" fmla="*/ 13716 h 13716"/>
                      <a:gd name="connsiteX8" fmla="*/ 596755 w 2387018"/>
                      <a:gd name="connsiteY8" fmla="*/ 13716 h 13716"/>
                      <a:gd name="connsiteX9" fmla="*/ 0 w 2387018"/>
                      <a:gd name="connsiteY9" fmla="*/ 13716 h 13716"/>
                      <a:gd name="connsiteX10" fmla="*/ 0 w 2387018"/>
                      <a:gd name="connsiteY10" fmla="*/ 0 h 13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387018" h="13716" fill="none" extrusionOk="0">
                        <a:moveTo>
                          <a:pt x="0" y="0"/>
                        </a:moveTo>
                        <a:cubicBezTo>
                          <a:pt x="120732" y="15284"/>
                          <a:pt x="393544" y="-21657"/>
                          <a:pt x="525144" y="0"/>
                        </a:cubicBezTo>
                        <a:cubicBezTo>
                          <a:pt x="656744" y="21657"/>
                          <a:pt x="923861" y="7638"/>
                          <a:pt x="1098028" y="0"/>
                        </a:cubicBezTo>
                        <a:cubicBezTo>
                          <a:pt x="1272195" y="-7638"/>
                          <a:pt x="1520645" y="11114"/>
                          <a:pt x="1647042" y="0"/>
                        </a:cubicBezTo>
                        <a:cubicBezTo>
                          <a:pt x="1773439" y="-11114"/>
                          <a:pt x="2237784" y="-16964"/>
                          <a:pt x="2387018" y="0"/>
                        </a:cubicBezTo>
                        <a:cubicBezTo>
                          <a:pt x="2386970" y="5139"/>
                          <a:pt x="2386819" y="10733"/>
                          <a:pt x="2387018" y="13716"/>
                        </a:cubicBezTo>
                        <a:cubicBezTo>
                          <a:pt x="2197207" y="-10958"/>
                          <a:pt x="2009549" y="38975"/>
                          <a:pt x="1766393" y="13716"/>
                        </a:cubicBezTo>
                        <a:cubicBezTo>
                          <a:pt x="1523237" y="-11543"/>
                          <a:pt x="1414765" y="-4467"/>
                          <a:pt x="1241249" y="13716"/>
                        </a:cubicBezTo>
                        <a:cubicBezTo>
                          <a:pt x="1067733" y="31899"/>
                          <a:pt x="854070" y="-12043"/>
                          <a:pt x="596755" y="13716"/>
                        </a:cubicBezTo>
                        <a:cubicBezTo>
                          <a:pt x="339440" y="39475"/>
                          <a:pt x="199420" y="-908"/>
                          <a:pt x="0" y="13716"/>
                        </a:cubicBezTo>
                        <a:cubicBezTo>
                          <a:pt x="-94" y="8316"/>
                          <a:pt x="-246" y="6077"/>
                          <a:pt x="0" y="0"/>
                        </a:cubicBezTo>
                        <a:close/>
                      </a:path>
                      <a:path w="2387018" h="13716" stroke="0" extrusionOk="0">
                        <a:moveTo>
                          <a:pt x="0" y="0"/>
                        </a:moveTo>
                        <a:cubicBezTo>
                          <a:pt x="219975" y="21879"/>
                          <a:pt x="393461" y="-16466"/>
                          <a:pt x="549014" y="0"/>
                        </a:cubicBezTo>
                        <a:cubicBezTo>
                          <a:pt x="704567" y="16466"/>
                          <a:pt x="910051" y="-4763"/>
                          <a:pt x="1074158" y="0"/>
                        </a:cubicBezTo>
                        <a:cubicBezTo>
                          <a:pt x="1238265" y="4763"/>
                          <a:pt x="1419588" y="4117"/>
                          <a:pt x="1623172" y="0"/>
                        </a:cubicBezTo>
                        <a:cubicBezTo>
                          <a:pt x="1826756" y="-4117"/>
                          <a:pt x="2132108" y="-16452"/>
                          <a:pt x="2387018" y="0"/>
                        </a:cubicBezTo>
                        <a:cubicBezTo>
                          <a:pt x="2386588" y="6310"/>
                          <a:pt x="2387396" y="9216"/>
                          <a:pt x="2387018" y="13716"/>
                        </a:cubicBezTo>
                        <a:cubicBezTo>
                          <a:pt x="2174901" y="-2816"/>
                          <a:pt x="2087713" y="-9814"/>
                          <a:pt x="1861874" y="13716"/>
                        </a:cubicBezTo>
                        <a:cubicBezTo>
                          <a:pt x="1636035" y="37246"/>
                          <a:pt x="1525507" y="-8180"/>
                          <a:pt x="1312860" y="13716"/>
                        </a:cubicBezTo>
                        <a:cubicBezTo>
                          <a:pt x="1100213" y="35612"/>
                          <a:pt x="962772" y="25861"/>
                          <a:pt x="668365" y="13716"/>
                        </a:cubicBezTo>
                        <a:cubicBezTo>
                          <a:pt x="373958" y="1571"/>
                          <a:pt x="236221" y="-15607"/>
                          <a:pt x="0" y="13716"/>
                        </a:cubicBezTo>
                        <a:cubicBezTo>
                          <a:pt x="283" y="9219"/>
                          <a:pt x="457" y="490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650DE7-9AA8-1C29-1E8A-0C25A61CE6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3322" y="2706624"/>
            <a:ext cx="4688332" cy="3483864"/>
          </a:xfrm>
        </p:spPr>
        <p:txBody>
          <a:bodyPr>
            <a:normAutofit/>
          </a:bodyPr>
          <a:lstStyle/>
          <a:p>
            <a:r>
              <a:rPr lang="en-US" sz="1867"/>
              <a:t>Housing Growth</a:t>
            </a:r>
          </a:p>
          <a:p>
            <a:r>
              <a:rPr lang="en-US" sz="1867"/>
              <a:t>Manufacturing Investments</a:t>
            </a:r>
          </a:p>
          <a:p>
            <a:r>
              <a:rPr lang="en-US" sz="1867"/>
              <a:t>Federal Infrastructure Funding</a:t>
            </a:r>
          </a:p>
          <a:p>
            <a:r>
              <a:rPr lang="en-US" sz="1867"/>
              <a:t>Electric Vehicles</a:t>
            </a:r>
          </a:p>
          <a:p>
            <a:r>
              <a:rPr lang="en-US" sz="1867"/>
              <a:t>Grid Hardening</a:t>
            </a:r>
          </a:p>
          <a:p>
            <a:r>
              <a:rPr lang="en-US" sz="1867"/>
              <a:t>Energy Transition</a:t>
            </a:r>
          </a:p>
          <a:p>
            <a:pPr marL="0" indent="0">
              <a:buNone/>
            </a:pPr>
            <a:endParaRPr lang="en-US" sz="1867"/>
          </a:p>
        </p:txBody>
      </p:sp>
    </p:spTree>
    <p:extLst>
      <p:ext uri="{BB962C8B-B14F-4D97-AF65-F5344CB8AC3E}">
        <p14:creationId xmlns:p14="http://schemas.microsoft.com/office/powerpoint/2010/main" val="17656258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41783F4A-6B2D-44CC-1ED5-0794CAA7BE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4833" y="746018"/>
            <a:ext cx="6594335" cy="48179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518824-6127-5CF3-C6DA-E113FEA67C05}"/>
              </a:ext>
            </a:extLst>
          </p:cNvPr>
          <p:cNvSpPr txBox="1"/>
          <p:nvPr/>
        </p:nvSpPr>
        <p:spPr>
          <a:xfrm>
            <a:off x="3424428" y="315949"/>
            <a:ext cx="2295144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1351" dirty="0">
                <a:solidFill>
                  <a:prstClr val="black"/>
                </a:solidFill>
                <a:latin typeface="Calibri" panose="020F0502020204030204"/>
              </a:rPr>
              <a:t>US Single-Unit Housing</a:t>
            </a:r>
          </a:p>
        </p:txBody>
      </p:sp>
    </p:spTree>
    <p:extLst>
      <p:ext uri="{BB962C8B-B14F-4D97-AF65-F5344CB8AC3E}">
        <p14:creationId xmlns:p14="http://schemas.microsoft.com/office/powerpoint/2010/main" val="25587868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94DC57-6A04-51E8-5FAD-FAECDE7D2EC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246" y="947007"/>
            <a:ext cx="6915508" cy="47921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DC8333-0C92-62B1-9844-01F33D2AA60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6225" y="349503"/>
            <a:ext cx="2371551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2000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D0ACC3AA-DC09-247B-6719-A6105B63F59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446" y="728391"/>
            <a:ext cx="6764436" cy="51098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E05DE2-FAF2-F66A-D11C-C49E0273CC29}"/>
              </a:ext>
            </a:extLst>
          </p:cNvPr>
          <p:cNvSpPr txBox="1"/>
          <p:nvPr/>
        </p:nvSpPr>
        <p:spPr>
          <a:xfrm>
            <a:off x="3374136" y="328282"/>
            <a:ext cx="2395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Private Manufacturing</a:t>
            </a:r>
          </a:p>
        </p:txBody>
      </p:sp>
    </p:spTree>
    <p:extLst>
      <p:ext uri="{BB962C8B-B14F-4D97-AF65-F5344CB8AC3E}">
        <p14:creationId xmlns:p14="http://schemas.microsoft.com/office/powerpoint/2010/main" val="39971345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7FFC3586-3059-7613-5693-0E0BF694A0D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271" y="1268731"/>
            <a:ext cx="8221459" cy="358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4461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A73BFCC1-A458-3780-AAFB-297BFAA31D39}"/>
              </a:ext>
            </a:extLst>
          </p:cNvPr>
          <p:cNvGrpSpPr/>
          <p:nvPr/>
        </p:nvGrpSpPr>
        <p:grpSpPr>
          <a:xfrm>
            <a:off x="571217" y="366586"/>
            <a:ext cx="8001567" cy="5528775"/>
            <a:chOff x="1015998" y="786242"/>
            <a:chExt cx="5696376" cy="4830152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FC6810E-3D9B-585E-332C-B9E7165D4F65}"/>
                </a:ext>
              </a:extLst>
            </p:cNvPr>
            <p:cNvSpPr txBox="1"/>
            <p:nvPr/>
          </p:nvSpPr>
          <p:spPr>
            <a:xfrm>
              <a:off x="1993627" y="786242"/>
              <a:ext cx="4713449" cy="591500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rIns="731520" rtlCol="0" anchor="ctr">
              <a:noAutofit/>
            </a:bodyPr>
            <a:lstStyle/>
            <a:p>
              <a:pPr defTabSz="1219170">
                <a:defRPr/>
              </a:pPr>
              <a:r>
                <a:rPr lang="en-US" sz="1600" kern="0">
                  <a:solidFill>
                    <a:prstClr val="black"/>
                  </a:solidFill>
                  <a:latin typeface="Arial"/>
                </a:rPr>
                <a:t>US T&amp;D lines </a:t>
              </a:r>
              <a:r>
                <a:rPr lang="en-US" sz="1600" b="1" kern="0">
                  <a:solidFill>
                    <a:prstClr val="black"/>
                  </a:solidFill>
                  <a:latin typeface="Arial"/>
                </a:rPr>
                <a:t>more than 25 years old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270AF58-E97F-EE1A-B0B3-B26042BB6508}"/>
                </a:ext>
              </a:extLst>
            </p:cNvPr>
            <p:cNvSpPr txBox="1"/>
            <p:nvPr/>
          </p:nvSpPr>
          <p:spPr>
            <a:xfrm>
              <a:off x="1993619" y="3609027"/>
              <a:ext cx="4713453" cy="591500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rtlCol="0" anchor="ctr">
              <a:noAutofit/>
            </a:bodyPr>
            <a:lstStyle/>
            <a:p>
              <a:pPr defTabSz="1219170">
                <a:defRPr/>
              </a:pPr>
              <a:r>
                <a:rPr lang="en-US" sz="1600" b="1" kern="0">
                  <a:solidFill>
                    <a:prstClr val="black"/>
                  </a:solidFill>
                  <a:latin typeface="Arial"/>
                </a:rPr>
                <a:t>electric vehicle </a:t>
              </a:r>
              <a:r>
                <a:rPr lang="en-US" sz="1600" kern="0">
                  <a:solidFill>
                    <a:prstClr val="black"/>
                  </a:solidFill>
                  <a:latin typeface="Arial"/>
                </a:rPr>
                <a:t>penetration by 2030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8AD31EB-4886-90DE-6AB9-4BFAB29C5FC5}"/>
                </a:ext>
              </a:extLst>
            </p:cNvPr>
            <p:cNvSpPr txBox="1"/>
            <p:nvPr/>
          </p:nvSpPr>
          <p:spPr>
            <a:xfrm>
              <a:off x="1993619" y="5024894"/>
              <a:ext cx="4713453" cy="591500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rtlCol="0" anchor="ctr">
              <a:noAutofit/>
            </a:bodyPr>
            <a:lstStyle/>
            <a:p>
              <a:pPr defTabSz="1219170">
                <a:defRPr/>
              </a:pPr>
              <a:r>
                <a:rPr lang="en-US" sz="1600" kern="0" dirty="0">
                  <a:solidFill>
                    <a:prstClr val="black"/>
                  </a:solidFill>
                  <a:latin typeface="Arial"/>
                </a:rPr>
                <a:t>federal </a:t>
              </a:r>
              <a:r>
                <a:rPr lang="en-US" sz="1600" b="1" kern="0" dirty="0">
                  <a:solidFill>
                    <a:prstClr val="black"/>
                  </a:solidFill>
                  <a:latin typeface="Arial"/>
                </a:rPr>
                <a:t>investment and financing </a:t>
              </a:r>
              <a:r>
                <a:rPr lang="en-US" sz="1600" kern="0" dirty="0">
                  <a:solidFill>
                    <a:prstClr val="black"/>
                  </a:solidFill>
                  <a:latin typeface="Arial"/>
                </a:rPr>
                <a:t>to modernize electrical grid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4F463E5-021B-E0A6-02B6-68B9E8A9835C}"/>
                </a:ext>
              </a:extLst>
            </p:cNvPr>
            <p:cNvSpPr/>
            <p:nvPr/>
          </p:nvSpPr>
          <p:spPr>
            <a:xfrm>
              <a:off x="1025434" y="786242"/>
              <a:ext cx="982924" cy="591500"/>
            </a:xfrm>
            <a:prstGeom prst="rect">
              <a:avLst/>
            </a:prstGeom>
            <a:solidFill>
              <a:schemeClr val="tx2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lIns="0" rIns="0" rtlCol="0" anchor="ctr"/>
            <a:lstStyle/>
            <a:p>
              <a:pPr algn="ctr" defTabSz="1219170">
                <a:defRPr/>
              </a:pPr>
              <a:r>
                <a:rPr lang="en-US" sz="2133" b="1" kern="0">
                  <a:solidFill>
                    <a:prstClr val="white"/>
                  </a:solidFill>
                  <a:latin typeface="Arial"/>
                </a:rPr>
                <a:t>~70%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0A1051D-7956-4939-1C29-2CC162D54E12}"/>
                </a:ext>
              </a:extLst>
            </p:cNvPr>
            <p:cNvGrpSpPr/>
            <p:nvPr/>
          </p:nvGrpSpPr>
          <p:grpSpPr>
            <a:xfrm>
              <a:off x="1016000" y="4310277"/>
              <a:ext cx="5696374" cy="594389"/>
              <a:chOff x="6537728" y="2456369"/>
              <a:chExt cx="5654271" cy="643206"/>
            </a:xfrm>
            <a:solidFill>
              <a:schemeClr val="accent3"/>
            </a:solidFill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8F84A35-860B-FF91-5147-D8ADF1BD1DD2}"/>
                  </a:ext>
                </a:extLst>
              </p:cNvPr>
              <p:cNvSpPr txBox="1"/>
              <p:nvPr/>
            </p:nvSpPr>
            <p:spPr>
              <a:xfrm>
                <a:off x="7513388" y="2459495"/>
                <a:ext cx="4678611" cy="640080"/>
              </a:xfrm>
              <a:prstGeom prst="rect">
                <a:avLst/>
              </a:prstGeom>
              <a:grpFill/>
            </p:spPr>
            <p:txBody>
              <a:bodyPr wrap="square" rtlCol="0" anchor="ctr">
                <a:noAutofit/>
              </a:bodyPr>
              <a:lstStyle/>
              <a:p>
                <a:pPr defTabSz="1219170">
                  <a:defRPr/>
                </a:pPr>
                <a:r>
                  <a:rPr lang="en-US" sz="1600" b="1" kern="0" dirty="0">
                    <a:solidFill>
                      <a:prstClr val="black"/>
                    </a:solidFill>
                    <a:latin typeface="Arial"/>
                  </a:rPr>
                  <a:t>fiber-to-the-home </a:t>
                </a:r>
                <a:r>
                  <a:rPr lang="en-US" sz="1600" kern="0" dirty="0">
                    <a:solidFill>
                      <a:prstClr val="black"/>
                    </a:solidFill>
                    <a:latin typeface="Arial"/>
                  </a:rPr>
                  <a:t>penetration in US by 2025</a:t>
                </a: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71163FC-E8AC-8ED4-1A39-C2883C9E69E0}"/>
                  </a:ext>
                </a:extLst>
              </p:cNvPr>
              <p:cNvSpPr/>
              <p:nvPr/>
            </p:nvSpPr>
            <p:spPr>
              <a:xfrm>
                <a:off x="6537728" y="2456369"/>
                <a:ext cx="975658" cy="640080"/>
              </a:xfrm>
              <a:prstGeom prst="rect">
                <a:avLst/>
              </a:prstGeom>
              <a:solidFill>
                <a:schemeClr val="tx2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txBody>
              <a:bodyPr lIns="0" rIns="0" rtlCol="0" anchor="ctr"/>
              <a:lstStyle/>
              <a:p>
                <a:pPr algn="ctr" defTabSz="1219170">
                  <a:defRPr/>
                </a:pPr>
                <a:r>
                  <a:rPr lang="en-US" sz="2133" b="1" kern="0" dirty="0">
                    <a:solidFill>
                      <a:prstClr val="white"/>
                    </a:solidFill>
                    <a:latin typeface="Arial"/>
                  </a:rPr>
                  <a:t>~50%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000EFB1-D01B-DC9A-CCD5-E7AD3BEE1D18}"/>
                </a:ext>
              </a:extLst>
            </p:cNvPr>
            <p:cNvGrpSpPr/>
            <p:nvPr/>
          </p:nvGrpSpPr>
          <p:grpSpPr>
            <a:xfrm>
              <a:off x="1015998" y="2905636"/>
              <a:ext cx="5696375" cy="592341"/>
              <a:chOff x="6537728" y="3167114"/>
              <a:chExt cx="5654272" cy="640990"/>
            </a:xfrm>
            <a:solidFill>
              <a:schemeClr val="accent3"/>
            </a:solidFill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9BBEBC8-42BE-C092-EFD4-E7A96F19B9F6}"/>
                  </a:ext>
                </a:extLst>
              </p:cNvPr>
              <p:cNvSpPr txBox="1"/>
              <p:nvPr/>
            </p:nvSpPr>
            <p:spPr>
              <a:xfrm>
                <a:off x="7513388" y="3167114"/>
                <a:ext cx="4678612" cy="640080"/>
              </a:xfrm>
              <a:prstGeom prst="rect">
                <a:avLst/>
              </a:prstGeom>
              <a:grpFill/>
            </p:spPr>
            <p:txBody>
              <a:bodyPr wrap="square" rIns="731520" rtlCol="0" anchor="ctr">
                <a:noAutofit/>
              </a:bodyPr>
              <a:lstStyle/>
              <a:p>
                <a:pPr defTabSz="1219170">
                  <a:defRPr/>
                </a:pPr>
                <a:r>
                  <a:rPr lang="en-US" sz="1600" kern="0">
                    <a:solidFill>
                      <a:prstClr val="black"/>
                    </a:solidFill>
                    <a:latin typeface="Arial"/>
                  </a:rPr>
                  <a:t>increase in length of </a:t>
                </a:r>
                <a:r>
                  <a:rPr lang="en-US" sz="1600" b="1" kern="0">
                    <a:solidFill>
                      <a:prstClr val="black"/>
                    </a:solidFill>
                    <a:latin typeface="Arial"/>
                  </a:rPr>
                  <a:t>US T&amp;D grid</a:t>
                </a: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693EEF3-E7D2-E04E-7B2C-164BDD9C82FF}"/>
                  </a:ext>
                </a:extLst>
              </p:cNvPr>
              <p:cNvSpPr/>
              <p:nvPr/>
            </p:nvSpPr>
            <p:spPr>
              <a:xfrm>
                <a:off x="6537728" y="3168024"/>
                <a:ext cx="975658" cy="640080"/>
              </a:xfrm>
              <a:prstGeom prst="rect">
                <a:avLst/>
              </a:prstGeom>
              <a:solidFill>
                <a:schemeClr val="tx2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txBody>
              <a:bodyPr lIns="0" rIns="0" rtlCol="0" anchor="ctr"/>
              <a:lstStyle/>
              <a:p>
                <a:pPr algn="ctr" defTabSz="1219170">
                  <a:defRPr/>
                </a:pPr>
                <a:r>
                  <a:rPr lang="en-US" sz="2133" b="1" kern="0" dirty="0">
                    <a:solidFill>
                      <a:prstClr val="white"/>
                    </a:solidFill>
                    <a:latin typeface="Arial"/>
                  </a:rPr>
                  <a:t>&gt;30%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424093E-4F02-A184-4C31-CB5CBF1A16AB}"/>
                </a:ext>
              </a:extLst>
            </p:cNvPr>
            <p:cNvGrpSpPr/>
            <p:nvPr/>
          </p:nvGrpSpPr>
          <p:grpSpPr>
            <a:xfrm>
              <a:off x="1016000" y="1490133"/>
              <a:ext cx="5696373" cy="593181"/>
              <a:chOff x="6537728" y="3170645"/>
              <a:chExt cx="5654270" cy="641899"/>
            </a:xfrm>
            <a:solidFill>
              <a:schemeClr val="accent3"/>
            </a:solidFill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F043832-4253-B7A1-4EA6-1CC47206D966}"/>
                  </a:ext>
                </a:extLst>
              </p:cNvPr>
              <p:cNvSpPr txBox="1"/>
              <p:nvPr/>
            </p:nvSpPr>
            <p:spPr>
              <a:xfrm>
                <a:off x="7513386" y="3170645"/>
                <a:ext cx="4678612" cy="640080"/>
              </a:xfrm>
              <a:prstGeom prst="rect">
                <a:avLst/>
              </a:prstGeom>
              <a:grpFill/>
            </p:spPr>
            <p:txBody>
              <a:bodyPr wrap="square" rtlCol="0" anchor="ctr">
                <a:noAutofit/>
              </a:bodyPr>
              <a:lstStyle/>
              <a:p>
                <a:pPr defTabSz="1219170">
                  <a:defRPr/>
                </a:pPr>
                <a:r>
                  <a:rPr lang="en-US" sz="1600" kern="0">
                    <a:solidFill>
                      <a:prstClr val="black"/>
                    </a:solidFill>
                    <a:latin typeface="Arial"/>
                  </a:rPr>
                  <a:t>increase in </a:t>
                </a:r>
                <a:r>
                  <a:rPr lang="en-US" sz="1600" b="1" kern="0">
                    <a:solidFill>
                      <a:prstClr val="black"/>
                    </a:solidFill>
                    <a:latin typeface="Arial"/>
                  </a:rPr>
                  <a:t>outage lengths </a:t>
                </a:r>
                <a:r>
                  <a:rPr lang="en-US" sz="1600" kern="0">
                    <a:solidFill>
                      <a:prstClr val="black"/>
                    </a:solidFill>
                    <a:latin typeface="Arial"/>
                  </a:rPr>
                  <a:t>over last 10 years</a:t>
                </a: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E627EAA2-1817-2273-124F-5AD47E120CE0}"/>
                  </a:ext>
                </a:extLst>
              </p:cNvPr>
              <p:cNvSpPr/>
              <p:nvPr/>
            </p:nvSpPr>
            <p:spPr>
              <a:xfrm>
                <a:off x="6537728" y="3172464"/>
                <a:ext cx="975658" cy="640080"/>
              </a:xfrm>
              <a:prstGeom prst="rect">
                <a:avLst/>
              </a:prstGeom>
              <a:solidFill>
                <a:schemeClr val="tx2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txBody>
              <a:bodyPr lIns="0" rIns="0" rtlCol="0" anchor="ctr"/>
              <a:lstStyle/>
              <a:p>
                <a:pPr algn="ctr" defTabSz="1219170">
                  <a:defRPr/>
                </a:pPr>
                <a:r>
                  <a:rPr lang="en-US" sz="2133" b="1" kern="0">
                    <a:solidFill>
                      <a:prstClr val="white"/>
                    </a:solidFill>
                    <a:latin typeface="Arial"/>
                  </a:rPr>
                  <a:t>2x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C73BC59-ED99-1F9C-E193-2B9447A28772}"/>
                </a:ext>
              </a:extLst>
            </p:cNvPr>
            <p:cNvGrpSpPr/>
            <p:nvPr/>
          </p:nvGrpSpPr>
          <p:grpSpPr>
            <a:xfrm>
              <a:off x="1015998" y="2200427"/>
              <a:ext cx="5696375" cy="593181"/>
              <a:chOff x="6537728" y="3878264"/>
              <a:chExt cx="5654272" cy="641899"/>
            </a:xfrm>
            <a:solidFill>
              <a:schemeClr val="accent3"/>
            </a:solidFill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B5DBCA8-372E-2154-451B-5AF6E55E8B89}"/>
                  </a:ext>
                </a:extLst>
              </p:cNvPr>
              <p:cNvSpPr txBox="1"/>
              <p:nvPr/>
            </p:nvSpPr>
            <p:spPr>
              <a:xfrm>
                <a:off x="7513386" y="3878264"/>
                <a:ext cx="4678614" cy="640080"/>
              </a:xfrm>
              <a:prstGeom prst="rect">
                <a:avLst/>
              </a:prstGeom>
              <a:grpFill/>
            </p:spPr>
            <p:txBody>
              <a:bodyPr wrap="square" rtlCol="0" anchor="ctr">
                <a:noAutofit/>
              </a:bodyPr>
              <a:lstStyle/>
              <a:p>
                <a:pPr defTabSz="1219170">
                  <a:defRPr/>
                </a:pPr>
                <a:r>
                  <a:rPr lang="en-US" sz="1600" kern="0">
                    <a:solidFill>
                      <a:prstClr val="black"/>
                    </a:solidFill>
                    <a:latin typeface="Arial"/>
                  </a:rPr>
                  <a:t>US power supply from </a:t>
                </a:r>
                <a:r>
                  <a:rPr lang="en-US" sz="1600" b="1" kern="0">
                    <a:solidFill>
                      <a:prstClr val="black"/>
                    </a:solidFill>
                    <a:latin typeface="Arial"/>
                  </a:rPr>
                  <a:t>renewables</a:t>
                </a:r>
                <a:r>
                  <a:rPr lang="en-US" sz="1600" kern="0">
                    <a:solidFill>
                      <a:prstClr val="black"/>
                    </a:solidFill>
                    <a:latin typeface="Arial"/>
                  </a:rPr>
                  <a:t> by 2035</a:t>
                </a: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4F442E1-897B-9DC1-4858-289ACFB20E7F}"/>
                  </a:ext>
                </a:extLst>
              </p:cNvPr>
              <p:cNvSpPr/>
              <p:nvPr/>
            </p:nvSpPr>
            <p:spPr>
              <a:xfrm>
                <a:off x="6537728" y="3880083"/>
                <a:ext cx="975658" cy="640080"/>
              </a:xfrm>
              <a:prstGeom prst="rect">
                <a:avLst/>
              </a:prstGeom>
              <a:solidFill>
                <a:schemeClr val="tx2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txBody>
              <a:bodyPr lIns="0" rIns="0" rtlCol="0" anchor="ctr"/>
              <a:lstStyle/>
              <a:p>
                <a:pPr algn="ctr" defTabSz="1219170">
                  <a:defRPr/>
                </a:pPr>
                <a:r>
                  <a:rPr lang="en-US" sz="2133" b="1" kern="0" dirty="0">
                    <a:solidFill>
                      <a:prstClr val="white"/>
                    </a:solidFill>
                    <a:latin typeface="Arial"/>
                  </a:rPr>
                  <a:t>&gt;50%</a:t>
                </a:r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E1A874D-87E9-C561-FA04-DB6DE8E199E3}"/>
                </a:ext>
              </a:extLst>
            </p:cNvPr>
            <p:cNvSpPr/>
            <p:nvPr/>
          </p:nvSpPr>
          <p:spPr>
            <a:xfrm>
              <a:off x="1025432" y="3609027"/>
              <a:ext cx="982924" cy="591500"/>
            </a:xfrm>
            <a:prstGeom prst="rect">
              <a:avLst/>
            </a:prstGeom>
            <a:solidFill>
              <a:schemeClr val="tx2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lIns="0" rIns="0" rtlCol="0" anchor="ctr"/>
            <a:lstStyle/>
            <a:p>
              <a:pPr algn="ctr" defTabSz="1219170">
                <a:defRPr/>
              </a:pPr>
              <a:r>
                <a:rPr lang="en-US" sz="2133" b="1" kern="0">
                  <a:solidFill>
                    <a:prstClr val="white"/>
                  </a:solidFill>
                  <a:latin typeface="Arial"/>
                </a:rPr>
                <a:t>~40%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D96548E-451B-163E-5358-B78E74A29794}"/>
                </a:ext>
              </a:extLst>
            </p:cNvPr>
            <p:cNvSpPr/>
            <p:nvPr/>
          </p:nvSpPr>
          <p:spPr>
            <a:xfrm>
              <a:off x="1025433" y="5022613"/>
              <a:ext cx="982924" cy="591500"/>
            </a:xfrm>
            <a:prstGeom prst="rect">
              <a:avLst/>
            </a:prstGeom>
            <a:solidFill>
              <a:schemeClr val="tx2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1219170">
                <a:defRPr/>
              </a:pPr>
              <a:r>
                <a:rPr lang="en-US" sz="2133" b="1" kern="0" dirty="0">
                  <a:solidFill>
                    <a:prstClr val="white"/>
                  </a:solidFill>
                  <a:latin typeface="Arial"/>
                </a:rPr>
                <a:t>$100B+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CE20659E-4336-9F95-8E8E-EB6BC714B928}"/>
              </a:ext>
            </a:extLst>
          </p:cNvPr>
          <p:cNvSpPr txBox="1"/>
          <p:nvPr/>
        </p:nvSpPr>
        <p:spPr>
          <a:xfrm>
            <a:off x="207715" y="6306748"/>
            <a:ext cx="24925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Source: Hubbell</a:t>
            </a:r>
          </a:p>
        </p:txBody>
      </p:sp>
    </p:spTree>
    <p:extLst>
      <p:ext uri="{BB962C8B-B14F-4D97-AF65-F5344CB8AC3E}">
        <p14:creationId xmlns:p14="http://schemas.microsoft.com/office/powerpoint/2010/main" val="32742449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1BA4F-9BAF-4251-BC7E-E2AC0D182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algn="ctr"/>
            <a:r>
              <a:rPr lang="en-US" dirty="0"/>
              <a:t>The U.S. Economy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95AFF3-ED54-445D-8728-FFFE22403E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978" y="723900"/>
            <a:ext cx="8229600" cy="4389437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Housing and manufacturing are in recession </a:t>
            </a:r>
          </a:p>
          <a:p>
            <a:endParaRPr lang="en-US" dirty="0"/>
          </a:p>
          <a:p>
            <a:r>
              <a:rPr lang="en-US" dirty="0"/>
              <a:t>The service sector is carrying the economy </a:t>
            </a:r>
          </a:p>
          <a:p>
            <a:endParaRPr lang="en-US" dirty="0"/>
          </a:p>
          <a:p>
            <a:r>
              <a:rPr lang="en-US" dirty="0"/>
              <a:t>The ISM manufacturing index dropped under 50 for the last 6 months, ending in April.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357696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78B380C6-6448-2D00-86BB-121442EFC525}"/>
              </a:ext>
            </a:extLst>
          </p:cNvPr>
          <p:cNvGraphicFramePr/>
          <p:nvPr/>
        </p:nvGraphicFramePr>
        <p:xfrm>
          <a:off x="218069" y="227980"/>
          <a:ext cx="8471521" cy="5647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1333854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B9B2E-F078-1993-7272-FCBE350BF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Supply-Side Constraints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2E402C-3D12-A31A-BBD7-0BF4C83EC5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Electrical Steel</a:t>
            </a:r>
          </a:p>
          <a:p>
            <a:r>
              <a:rPr lang="en-US" dirty="0"/>
              <a:t>Commodity Availability</a:t>
            </a:r>
          </a:p>
          <a:p>
            <a:r>
              <a:rPr lang="en-US" dirty="0"/>
              <a:t>Semi-Conductor Chips</a:t>
            </a:r>
          </a:p>
          <a:p>
            <a:r>
              <a:rPr lang="en-US" dirty="0"/>
              <a:t>Transportation</a:t>
            </a:r>
          </a:p>
          <a:p>
            <a:r>
              <a:rPr lang="en-US" dirty="0"/>
              <a:t>Global Supply Chain Dependence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27573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creenshot, software, number&#10;&#10;Description automatically generated">
            <a:extLst>
              <a:ext uri="{FF2B5EF4-FFF2-40B4-BE49-F238E27FC236}">
                <a16:creationId xmlns:a16="http://schemas.microsoft.com/office/drawing/2014/main" id="{AC3611EE-1E21-E775-123B-FACDBCBF8BA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828"/>
            <a:ext cx="9144000" cy="675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41942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diagram, line, plot&#10;&#10;Description automatically generated">
            <a:extLst>
              <a:ext uri="{FF2B5EF4-FFF2-40B4-BE49-F238E27FC236}">
                <a16:creationId xmlns:a16="http://schemas.microsoft.com/office/drawing/2014/main" id="{0C73CD53-0222-76D1-7F1A-90D496B13FC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7981"/>
            <a:ext cx="9144000" cy="587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34048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number, font&#10;&#10;Description automatically generated">
            <a:extLst>
              <a:ext uri="{FF2B5EF4-FFF2-40B4-BE49-F238E27FC236}">
                <a16:creationId xmlns:a16="http://schemas.microsoft.com/office/drawing/2014/main" id="{D51187CB-5DFA-A689-CC3C-0981BE847A4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6225"/>
            <a:ext cx="9144000" cy="5605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62005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1379" y="1054374"/>
            <a:ext cx="727711" cy="383567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pPr marL="9525">
              <a:spcBef>
                <a:spcPts val="75"/>
              </a:spcBef>
            </a:pPr>
            <a:r>
              <a:rPr sz="2700" spc="-8" dirty="0"/>
              <a:t>Steel</a:t>
            </a:r>
            <a:endParaRPr sz="2700"/>
          </a:p>
        </p:txBody>
      </p:sp>
      <p:grpSp>
        <p:nvGrpSpPr>
          <p:cNvPr id="3" name="object 3"/>
          <p:cNvGrpSpPr/>
          <p:nvPr/>
        </p:nvGrpSpPr>
        <p:grpSpPr>
          <a:xfrm>
            <a:off x="486727" y="1586293"/>
            <a:ext cx="8118159" cy="1314927"/>
            <a:chOff x="648969" y="972055"/>
            <a:chExt cx="10824210" cy="1753235"/>
          </a:xfrm>
        </p:grpSpPr>
        <p:sp>
          <p:nvSpPr>
            <p:cNvPr id="4" name="object 4"/>
            <p:cNvSpPr/>
            <p:nvPr/>
          </p:nvSpPr>
          <p:spPr>
            <a:xfrm>
              <a:off x="655319" y="978405"/>
              <a:ext cx="10810875" cy="10160"/>
            </a:xfrm>
            <a:custGeom>
              <a:avLst/>
              <a:gdLst/>
              <a:ahLst/>
              <a:cxnLst/>
              <a:rect l="l" t="t" r="r" b="b"/>
              <a:pathLst>
                <a:path w="10810875" h="10159">
                  <a:moveTo>
                    <a:pt x="0" y="10109"/>
                  </a:moveTo>
                  <a:lnTo>
                    <a:pt x="10810633" y="0"/>
                  </a:lnTo>
                </a:path>
              </a:pathLst>
            </a:custGeom>
            <a:ln w="12700">
              <a:solidFill>
                <a:srgbClr val="CB5F15"/>
              </a:solidFill>
            </a:ln>
          </p:spPr>
          <p:txBody>
            <a:bodyPr wrap="square" lIns="0" tIns="0" rIns="0" bIns="0" rtlCol="0"/>
            <a:lstStyle/>
            <a:p>
              <a:pPr defTabSz="609585"/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7882127" y="1036320"/>
              <a:ext cx="3584575" cy="1682750"/>
            </a:xfrm>
            <a:custGeom>
              <a:avLst/>
              <a:gdLst/>
              <a:ahLst/>
              <a:cxnLst/>
              <a:rect l="l" t="t" r="r" b="b"/>
              <a:pathLst>
                <a:path w="3584575" h="1682750">
                  <a:moveTo>
                    <a:pt x="0" y="0"/>
                  </a:moveTo>
                  <a:lnTo>
                    <a:pt x="3584448" y="0"/>
                  </a:lnTo>
                  <a:lnTo>
                    <a:pt x="3584448" y="1682496"/>
                  </a:lnTo>
                  <a:lnTo>
                    <a:pt x="0" y="1682496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698E"/>
              </a:solidFill>
            </a:ln>
          </p:spPr>
          <p:txBody>
            <a:bodyPr wrap="square" lIns="0" tIns="0" rIns="0" bIns="0" rtlCol="0"/>
            <a:lstStyle/>
            <a:p>
              <a:pPr defTabSz="609585"/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549959" y="1663857"/>
            <a:ext cx="3496628" cy="933428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 marR="3811" defTabSz="609585">
              <a:spcBef>
                <a:spcPts val="79"/>
              </a:spcBef>
            </a:pPr>
            <a:r>
              <a:rPr sz="1200" dirty="0">
                <a:solidFill>
                  <a:srgbClr val="75787B"/>
                </a:solidFill>
                <a:latin typeface="Calibri"/>
                <a:cs typeface="Calibri"/>
              </a:rPr>
              <a:t>Steel</a:t>
            </a:r>
            <a:r>
              <a:rPr sz="1200" spc="-41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75787B"/>
                </a:solidFill>
                <a:latin typeface="Calibri"/>
                <a:cs typeface="Calibri"/>
              </a:rPr>
              <a:t>prices</a:t>
            </a:r>
            <a:r>
              <a:rPr sz="1200" spc="-27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75787B"/>
                </a:solidFill>
                <a:latin typeface="Calibri"/>
                <a:cs typeface="Calibri"/>
              </a:rPr>
              <a:t>have</a:t>
            </a:r>
            <a:r>
              <a:rPr sz="1200" spc="-31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75787B"/>
                </a:solidFill>
                <a:latin typeface="Calibri"/>
                <a:cs typeface="Calibri"/>
              </a:rPr>
              <a:t>remained</a:t>
            </a:r>
            <a:r>
              <a:rPr sz="1200" spc="-45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75787B"/>
                </a:solidFill>
                <a:latin typeface="Calibri"/>
                <a:cs typeface="Calibri"/>
              </a:rPr>
              <a:t>at</a:t>
            </a:r>
            <a:r>
              <a:rPr sz="1200" spc="-31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75787B"/>
                </a:solidFill>
                <a:latin typeface="Calibri"/>
                <a:cs typeface="Calibri"/>
              </a:rPr>
              <a:t>or</a:t>
            </a:r>
            <a:r>
              <a:rPr sz="1200" spc="-35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75787B"/>
                </a:solidFill>
                <a:latin typeface="Calibri"/>
                <a:cs typeface="Calibri"/>
              </a:rPr>
              <a:t>near</a:t>
            </a:r>
            <a:r>
              <a:rPr sz="1200" spc="-49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75787B"/>
                </a:solidFill>
                <a:latin typeface="Calibri"/>
                <a:cs typeface="Calibri"/>
              </a:rPr>
              <a:t>record</a:t>
            </a:r>
            <a:r>
              <a:rPr sz="1200" spc="8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1200" spc="-8" dirty="0">
                <a:solidFill>
                  <a:srgbClr val="75787B"/>
                </a:solidFill>
                <a:latin typeface="Calibri"/>
                <a:cs typeface="Calibri"/>
              </a:rPr>
              <a:t>highs </a:t>
            </a:r>
            <a:r>
              <a:rPr sz="1200" dirty="0">
                <a:solidFill>
                  <a:srgbClr val="75787B"/>
                </a:solidFill>
                <a:latin typeface="Calibri"/>
                <a:cs typeface="Calibri"/>
              </a:rPr>
              <a:t>throughout</a:t>
            </a:r>
            <a:r>
              <a:rPr sz="1200" spc="-31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75787B"/>
                </a:solidFill>
                <a:latin typeface="Calibri"/>
                <a:cs typeface="Calibri"/>
              </a:rPr>
              <a:t>2021</a:t>
            </a:r>
            <a:r>
              <a:rPr sz="1200" spc="-49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75787B"/>
                </a:solidFill>
                <a:latin typeface="Calibri"/>
                <a:cs typeface="Calibri"/>
              </a:rPr>
              <a:t>driven</a:t>
            </a:r>
            <a:r>
              <a:rPr sz="1200" spc="-8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75787B"/>
                </a:solidFill>
                <a:latin typeface="Calibri"/>
                <a:cs typeface="Calibri"/>
              </a:rPr>
              <a:t>by</a:t>
            </a:r>
            <a:r>
              <a:rPr sz="1200" spc="-45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1200" spc="-8" dirty="0">
                <a:solidFill>
                  <a:srgbClr val="75787B"/>
                </a:solidFill>
                <a:latin typeface="Calibri"/>
                <a:cs typeface="Calibri"/>
              </a:rPr>
              <a:t>constrained</a:t>
            </a:r>
            <a:r>
              <a:rPr sz="1200" spc="-23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75787B"/>
                </a:solidFill>
                <a:latin typeface="Calibri"/>
                <a:cs typeface="Calibri"/>
              </a:rPr>
              <a:t>supply</a:t>
            </a:r>
            <a:r>
              <a:rPr sz="1200" spc="-27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1200" spc="-19" dirty="0">
                <a:solidFill>
                  <a:srgbClr val="75787B"/>
                </a:solidFill>
                <a:latin typeface="Calibri"/>
                <a:cs typeface="Calibri"/>
              </a:rPr>
              <a:t>and </a:t>
            </a:r>
            <a:r>
              <a:rPr sz="1200" dirty="0">
                <a:solidFill>
                  <a:srgbClr val="75787B"/>
                </a:solidFill>
                <a:latin typeface="Calibri"/>
                <a:cs typeface="Calibri"/>
              </a:rPr>
              <a:t>strong</a:t>
            </a:r>
            <a:r>
              <a:rPr sz="1200" spc="-15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75787B"/>
                </a:solidFill>
                <a:latin typeface="Calibri"/>
                <a:cs typeface="Calibri"/>
              </a:rPr>
              <a:t>demand.</a:t>
            </a:r>
            <a:r>
              <a:rPr sz="1200" spc="-56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75787B"/>
                </a:solidFill>
                <a:latin typeface="Calibri"/>
                <a:cs typeface="Calibri"/>
              </a:rPr>
              <a:t>Some</a:t>
            </a:r>
            <a:r>
              <a:rPr sz="1200" spc="-35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1200" spc="-8" dirty="0">
                <a:solidFill>
                  <a:srgbClr val="75787B"/>
                </a:solidFill>
                <a:latin typeface="Calibri"/>
                <a:cs typeface="Calibri"/>
              </a:rPr>
              <a:t>categories</a:t>
            </a:r>
            <a:r>
              <a:rPr sz="1200" spc="4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75787B"/>
                </a:solidFill>
                <a:latin typeface="Calibri"/>
                <a:cs typeface="Calibri"/>
              </a:rPr>
              <a:t>such</a:t>
            </a:r>
            <a:r>
              <a:rPr sz="1200" spc="-31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75787B"/>
                </a:solidFill>
                <a:latin typeface="Calibri"/>
                <a:cs typeface="Calibri"/>
              </a:rPr>
              <a:t>as</a:t>
            </a:r>
            <a:r>
              <a:rPr sz="1200" spc="-35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75787B"/>
                </a:solidFill>
                <a:latin typeface="Calibri"/>
                <a:cs typeface="Calibri"/>
              </a:rPr>
              <a:t>hot</a:t>
            </a:r>
            <a:r>
              <a:rPr sz="1200" spc="-19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75787B"/>
                </a:solidFill>
                <a:latin typeface="Calibri"/>
                <a:cs typeface="Calibri"/>
              </a:rPr>
              <a:t>rolled</a:t>
            </a:r>
            <a:r>
              <a:rPr sz="1200" spc="-11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1200" spc="-15" dirty="0">
                <a:solidFill>
                  <a:srgbClr val="75787B"/>
                </a:solidFill>
                <a:latin typeface="Calibri"/>
                <a:cs typeface="Calibri"/>
              </a:rPr>
              <a:t>have </a:t>
            </a:r>
            <a:r>
              <a:rPr sz="1200" dirty="0">
                <a:solidFill>
                  <a:srgbClr val="75787B"/>
                </a:solidFill>
                <a:latin typeface="Calibri"/>
                <a:cs typeface="Calibri"/>
              </a:rPr>
              <a:t>come</a:t>
            </a:r>
            <a:r>
              <a:rPr sz="1200" spc="-35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75787B"/>
                </a:solidFill>
                <a:latin typeface="Calibri"/>
                <a:cs typeface="Calibri"/>
              </a:rPr>
              <a:t>down</a:t>
            </a:r>
            <a:r>
              <a:rPr sz="1200" spc="-41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75787B"/>
                </a:solidFill>
                <a:latin typeface="Calibri"/>
                <a:cs typeface="Calibri"/>
              </a:rPr>
              <a:t>from</a:t>
            </a:r>
            <a:r>
              <a:rPr sz="1200" spc="-31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75787B"/>
                </a:solidFill>
                <a:latin typeface="Calibri"/>
                <a:cs typeface="Calibri"/>
              </a:rPr>
              <a:t>their</a:t>
            </a:r>
            <a:r>
              <a:rPr sz="1200" spc="-27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75787B"/>
                </a:solidFill>
                <a:latin typeface="Calibri"/>
                <a:cs typeface="Calibri"/>
              </a:rPr>
              <a:t>peaks</a:t>
            </a:r>
            <a:r>
              <a:rPr sz="1200" spc="-23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75787B"/>
                </a:solidFill>
                <a:latin typeface="Calibri"/>
                <a:cs typeface="Calibri"/>
              </a:rPr>
              <a:t>while</a:t>
            </a:r>
            <a:r>
              <a:rPr sz="1200" spc="-41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75787B"/>
                </a:solidFill>
                <a:latin typeface="Calibri"/>
                <a:cs typeface="Calibri"/>
              </a:rPr>
              <a:t>others</a:t>
            </a:r>
            <a:r>
              <a:rPr sz="1200" spc="-8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75787B"/>
                </a:solidFill>
                <a:latin typeface="Calibri"/>
                <a:cs typeface="Calibri"/>
              </a:rPr>
              <a:t>remain</a:t>
            </a:r>
            <a:r>
              <a:rPr sz="1200" spc="-37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1200" spc="-19" dirty="0">
                <a:solidFill>
                  <a:srgbClr val="75787B"/>
                </a:solidFill>
                <a:latin typeface="Calibri"/>
                <a:cs typeface="Calibri"/>
              </a:rPr>
              <a:t>at </a:t>
            </a:r>
            <a:r>
              <a:rPr sz="1200" dirty="0">
                <a:solidFill>
                  <a:srgbClr val="75787B"/>
                </a:solidFill>
                <a:latin typeface="Calibri"/>
                <a:cs typeface="Calibri"/>
              </a:rPr>
              <a:t>record</a:t>
            </a:r>
            <a:r>
              <a:rPr sz="1200" spc="-64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1200" spc="-8" dirty="0">
                <a:solidFill>
                  <a:srgbClr val="75787B"/>
                </a:solidFill>
                <a:latin typeface="Calibri"/>
                <a:cs typeface="Calibri"/>
              </a:rPr>
              <a:t>highs.</a:t>
            </a:r>
            <a:endParaRPr sz="12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073957" y="2072685"/>
            <a:ext cx="536259" cy="43794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09585">
              <a:spcBef>
                <a:spcPts val="75"/>
              </a:spcBef>
            </a:pPr>
            <a:r>
              <a:rPr b="1" spc="-15" dirty="0">
                <a:solidFill>
                  <a:srgbClr val="CB5F15"/>
                </a:solidFill>
                <a:latin typeface="Calibri"/>
                <a:cs typeface="Calibri"/>
              </a:rPr>
              <a:t>115%</a:t>
            </a:r>
            <a:endParaRPr>
              <a:solidFill>
                <a:prstClr val="black"/>
              </a:solidFill>
              <a:latin typeface="Calibri"/>
              <a:cs typeface="Calibri"/>
            </a:endParaRPr>
          </a:p>
          <a:p>
            <a:pPr marL="9525" defTabSz="609585">
              <a:spcBef>
                <a:spcPts val="53"/>
              </a:spcBef>
            </a:pPr>
            <a:r>
              <a:rPr sz="900" spc="-8" dirty="0">
                <a:solidFill>
                  <a:srgbClr val="75787B"/>
                </a:solidFill>
                <a:latin typeface="Calibri Light"/>
                <a:cs typeface="Calibri Light"/>
              </a:rPr>
              <a:t>Increase</a:t>
            </a:r>
            <a:endParaRPr sz="900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795012" y="2066545"/>
            <a:ext cx="230981" cy="395764"/>
          </a:xfrm>
          <a:custGeom>
            <a:avLst/>
            <a:gdLst/>
            <a:ahLst/>
            <a:cxnLst/>
            <a:rect l="l" t="t" r="r" b="b"/>
            <a:pathLst>
              <a:path w="307975" h="527685">
                <a:moveTo>
                  <a:pt x="307848" y="0"/>
                </a:moveTo>
                <a:lnTo>
                  <a:pt x="0" y="0"/>
                </a:lnTo>
                <a:lnTo>
                  <a:pt x="0" y="527303"/>
                </a:lnTo>
                <a:lnTo>
                  <a:pt x="307848" y="527303"/>
                </a:lnTo>
                <a:lnTo>
                  <a:pt x="30784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09585"/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846835" y="2163150"/>
            <a:ext cx="141385" cy="240031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9525" defTabSz="609585">
              <a:lnSpc>
                <a:spcPts val="1069"/>
              </a:lnSpc>
            </a:pPr>
            <a:r>
              <a:rPr sz="1051" spc="-19" dirty="0">
                <a:solidFill>
                  <a:srgbClr val="00698E"/>
                </a:solidFill>
                <a:latin typeface="Calibri"/>
                <a:cs typeface="Calibri"/>
              </a:rPr>
              <a:t>BAR</a:t>
            </a:r>
            <a:endParaRPr sz="1051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081888" y="3728777"/>
            <a:ext cx="618173" cy="691151"/>
          </a:xfrm>
          <a:prstGeom prst="rect">
            <a:avLst/>
          </a:prstGeom>
        </p:spPr>
        <p:txBody>
          <a:bodyPr vert="horz" wrap="square" lIns="0" tIns="31433" rIns="0" bIns="0" rtlCol="0">
            <a:spAutoFit/>
          </a:bodyPr>
          <a:lstStyle/>
          <a:p>
            <a:pPr marL="9525" defTabSz="609585">
              <a:spcBef>
                <a:spcPts val="248"/>
              </a:spcBef>
            </a:pPr>
            <a:r>
              <a:rPr sz="2100" b="1" spc="-15" dirty="0">
                <a:solidFill>
                  <a:srgbClr val="CB5F15"/>
                </a:solidFill>
                <a:latin typeface="Calibri"/>
                <a:cs typeface="Calibri"/>
              </a:rPr>
              <a:t>201%</a:t>
            </a:r>
            <a:endParaRPr sz="2100">
              <a:solidFill>
                <a:prstClr val="black"/>
              </a:solidFill>
              <a:latin typeface="Calibri"/>
              <a:cs typeface="Calibri"/>
            </a:endParaRPr>
          </a:p>
          <a:p>
            <a:pPr marL="9525" marR="20954" defTabSz="609585">
              <a:spcBef>
                <a:spcPts val="79"/>
              </a:spcBef>
            </a:pPr>
            <a:r>
              <a:rPr sz="1051" spc="-8" dirty="0">
                <a:solidFill>
                  <a:srgbClr val="75787B"/>
                </a:solidFill>
                <a:latin typeface="Calibri Light"/>
                <a:cs typeface="Calibri Light"/>
              </a:rPr>
              <a:t>Increase</a:t>
            </a:r>
            <a:r>
              <a:rPr sz="1051" spc="-49" dirty="0">
                <a:solidFill>
                  <a:srgbClr val="75787B"/>
                </a:solidFill>
                <a:latin typeface="Calibri Light"/>
                <a:cs typeface="Calibri Light"/>
              </a:rPr>
              <a:t> </a:t>
            </a:r>
            <a:r>
              <a:rPr sz="1051" spc="-19" dirty="0">
                <a:solidFill>
                  <a:srgbClr val="75787B"/>
                </a:solidFill>
                <a:latin typeface="Calibri Light"/>
                <a:cs typeface="Calibri Light"/>
              </a:rPr>
              <a:t>vs </a:t>
            </a:r>
            <a:r>
              <a:rPr sz="1051" spc="-15" dirty="0">
                <a:solidFill>
                  <a:srgbClr val="75787B"/>
                </a:solidFill>
                <a:latin typeface="Calibri Light"/>
                <a:cs typeface="Calibri Light"/>
              </a:rPr>
              <a:t>2020</a:t>
            </a:r>
            <a:endParaRPr sz="10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665726" y="3586734"/>
            <a:ext cx="347663" cy="992505"/>
          </a:xfrm>
          <a:custGeom>
            <a:avLst/>
            <a:gdLst/>
            <a:ahLst/>
            <a:cxnLst/>
            <a:rect l="l" t="t" r="r" b="b"/>
            <a:pathLst>
              <a:path w="463550" h="1323339">
                <a:moveTo>
                  <a:pt x="0" y="0"/>
                </a:moveTo>
                <a:lnTo>
                  <a:pt x="73220" y="1968"/>
                </a:lnTo>
                <a:lnTo>
                  <a:pt x="136810" y="7448"/>
                </a:lnTo>
                <a:lnTo>
                  <a:pt x="186954" y="15806"/>
                </a:lnTo>
                <a:lnTo>
                  <a:pt x="231647" y="38608"/>
                </a:lnTo>
                <a:lnTo>
                  <a:pt x="231647" y="622808"/>
                </a:lnTo>
                <a:lnTo>
                  <a:pt x="243457" y="635011"/>
                </a:lnTo>
                <a:lnTo>
                  <a:pt x="276341" y="645609"/>
                </a:lnTo>
                <a:lnTo>
                  <a:pt x="326485" y="653967"/>
                </a:lnTo>
                <a:lnTo>
                  <a:pt x="390075" y="659447"/>
                </a:lnTo>
                <a:lnTo>
                  <a:pt x="463295" y="661416"/>
                </a:lnTo>
                <a:lnTo>
                  <a:pt x="390075" y="663384"/>
                </a:lnTo>
                <a:lnTo>
                  <a:pt x="326485" y="668864"/>
                </a:lnTo>
                <a:lnTo>
                  <a:pt x="276341" y="677222"/>
                </a:lnTo>
                <a:lnTo>
                  <a:pt x="243457" y="687820"/>
                </a:lnTo>
                <a:lnTo>
                  <a:pt x="231647" y="700024"/>
                </a:lnTo>
                <a:lnTo>
                  <a:pt x="231647" y="1284224"/>
                </a:lnTo>
                <a:lnTo>
                  <a:pt x="219838" y="1296427"/>
                </a:lnTo>
                <a:lnTo>
                  <a:pt x="186954" y="1307025"/>
                </a:lnTo>
                <a:lnTo>
                  <a:pt x="136810" y="1315383"/>
                </a:lnTo>
                <a:lnTo>
                  <a:pt x="73220" y="1320863"/>
                </a:lnTo>
                <a:lnTo>
                  <a:pt x="0" y="1322832"/>
                </a:lnTo>
              </a:path>
            </a:pathLst>
          </a:custGeom>
          <a:ln w="25400">
            <a:solidFill>
              <a:srgbClr val="CB5F15"/>
            </a:solidFill>
          </a:ln>
        </p:spPr>
        <p:txBody>
          <a:bodyPr wrap="square" lIns="0" tIns="0" rIns="0" bIns="0" rtlCol="0"/>
          <a:lstStyle/>
          <a:p>
            <a:pPr defTabSz="609585"/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918455" y="2958085"/>
            <a:ext cx="2688431" cy="1262063"/>
          </a:xfrm>
          <a:custGeom>
            <a:avLst/>
            <a:gdLst/>
            <a:ahLst/>
            <a:cxnLst/>
            <a:rect l="l" t="t" r="r" b="b"/>
            <a:pathLst>
              <a:path w="3584575" h="1682750">
                <a:moveTo>
                  <a:pt x="0" y="0"/>
                </a:moveTo>
                <a:lnTo>
                  <a:pt x="3584448" y="0"/>
                </a:lnTo>
                <a:lnTo>
                  <a:pt x="3584448" y="1682495"/>
                </a:lnTo>
                <a:lnTo>
                  <a:pt x="0" y="1682495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0698E"/>
            </a:solidFill>
          </a:ln>
        </p:spPr>
        <p:txBody>
          <a:bodyPr wrap="square" lIns="0" tIns="0" rIns="0" bIns="0" rtlCol="0"/>
          <a:lstStyle/>
          <a:p>
            <a:pPr defTabSz="609585"/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073957" y="3378161"/>
            <a:ext cx="536259" cy="43794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09585">
              <a:spcBef>
                <a:spcPts val="75"/>
              </a:spcBef>
            </a:pPr>
            <a:r>
              <a:rPr b="1" spc="-15" dirty="0">
                <a:solidFill>
                  <a:srgbClr val="CB5F15"/>
                </a:solidFill>
                <a:latin typeface="Calibri"/>
                <a:cs typeface="Calibri"/>
              </a:rPr>
              <a:t>191%</a:t>
            </a:r>
            <a:endParaRPr>
              <a:solidFill>
                <a:prstClr val="black"/>
              </a:solidFill>
              <a:latin typeface="Calibri"/>
              <a:cs typeface="Calibri"/>
            </a:endParaRPr>
          </a:p>
          <a:p>
            <a:pPr marL="9525" defTabSz="609585">
              <a:spcBef>
                <a:spcPts val="53"/>
              </a:spcBef>
            </a:pPr>
            <a:r>
              <a:rPr sz="900" spc="-8" dirty="0">
                <a:solidFill>
                  <a:srgbClr val="75787B"/>
                </a:solidFill>
                <a:latin typeface="Calibri Light"/>
                <a:cs typeface="Calibri Light"/>
              </a:rPr>
              <a:t>Increase</a:t>
            </a:r>
            <a:endParaRPr sz="900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804155" y="3323846"/>
            <a:ext cx="230981" cy="493871"/>
          </a:xfrm>
          <a:custGeom>
            <a:avLst/>
            <a:gdLst/>
            <a:ahLst/>
            <a:cxnLst/>
            <a:rect l="l" t="t" r="r" b="b"/>
            <a:pathLst>
              <a:path w="307975" h="658495">
                <a:moveTo>
                  <a:pt x="307848" y="0"/>
                </a:moveTo>
                <a:lnTo>
                  <a:pt x="0" y="0"/>
                </a:lnTo>
                <a:lnTo>
                  <a:pt x="0" y="658368"/>
                </a:lnTo>
                <a:lnTo>
                  <a:pt x="307848" y="658368"/>
                </a:lnTo>
                <a:lnTo>
                  <a:pt x="30784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09585"/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855003" y="3421396"/>
            <a:ext cx="141385" cy="337661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9525" defTabSz="609585">
              <a:lnSpc>
                <a:spcPts val="1069"/>
              </a:lnSpc>
            </a:pPr>
            <a:r>
              <a:rPr sz="1051" spc="-19" dirty="0">
                <a:solidFill>
                  <a:srgbClr val="00698E"/>
                </a:solidFill>
                <a:latin typeface="Calibri"/>
                <a:cs typeface="Calibri"/>
              </a:rPr>
              <a:t>PLATE</a:t>
            </a:r>
            <a:endParaRPr sz="1051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918455" y="4279393"/>
            <a:ext cx="2688431" cy="1262063"/>
          </a:xfrm>
          <a:custGeom>
            <a:avLst/>
            <a:gdLst/>
            <a:ahLst/>
            <a:cxnLst/>
            <a:rect l="l" t="t" r="r" b="b"/>
            <a:pathLst>
              <a:path w="3584575" h="1682750">
                <a:moveTo>
                  <a:pt x="0" y="0"/>
                </a:moveTo>
                <a:lnTo>
                  <a:pt x="3584448" y="0"/>
                </a:lnTo>
                <a:lnTo>
                  <a:pt x="3584448" y="1682496"/>
                </a:lnTo>
                <a:lnTo>
                  <a:pt x="0" y="1682496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0698E"/>
            </a:solidFill>
          </a:ln>
        </p:spPr>
        <p:txBody>
          <a:bodyPr wrap="square" lIns="0" tIns="0" rIns="0" bIns="0" rtlCol="0"/>
          <a:lstStyle/>
          <a:p>
            <a:pPr defTabSz="609585"/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073959" y="4666415"/>
            <a:ext cx="420053" cy="451886"/>
          </a:xfrm>
          <a:prstGeom prst="rect">
            <a:avLst/>
          </a:prstGeom>
        </p:spPr>
        <p:txBody>
          <a:bodyPr vert="horz" wrap="square" lIns="0" tIns="23336" rIns="0" bIns="0" rtlCol="0">
            <a:spAutoFit/>
          </a:bodyPr>
          <a:lstStyle/>
          <a:p>
            <a:pPr marL="9525" defTabSz="609585">
              <a:spcBef>
                <a:spcPts val="183"/>
              </a:spcBef>
            </a:pPr>
            <a:r>
              <a:rPr b="1" spc="-19" dirty="0">
                <a:solidFill>
                  <a:srgbClr val="CB5F15"/>
                </a:solidFill>
                <a:latin typeface="Calibri"/>
                <a:cs typeface="Calibri"/>
              </a:rPr>
              <a:t>95%</a:t>
            </a:r>
            <a:endParaRPr>
              <a:solidFill>
                <a:prstClr val="black"/>
              </a:solidFill>
              <a:latin typeface="Calibri"/>
              <a:cs typeface="Calibri"/>
            </a:endParaRPr>
          </a:p>
          <a:p>
            <a:pPr marL="9525" defTabSz="609585">
              <a:spcBef>
                <a:spcPts val="53"/>
              </a:spcBef>
            </a:pPr>
            <a:r>
              <a:rPr sz="900" spc="-8" dirty="0">
                <a:solidFill>
                  <a:srgbClr val="75787B"/>
                </a:solidFill>
                <a:latin typeface="Calibri Light"/>
                <a:cs typeface="Calibri Light"/>
              </a:rPr>
              <a:t>Increase</a:t>
            </a:r>
            <a:endParaRPr sz="900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804155" y="4636008"/>
            <a:ext cx="230981" cy="498635"/>
          </a:xfrm>
          <a:custGeom>
            <a:avLst/>
            <a:gdLst/>
            <a:ahLst/>
            <a:cxnLst/>
            <a:rect l="l" t="t" r="r" b="b"/>
            <a:pathLst>
              <a:path w="307975" h="664845">
                <a:moveTo>
                  <a:pt x="307848" y="0"/>
                </a:moveTo>
                <a:lnTo>
                  <a:pt x="0" y="0"/>
                </a:lnTo>
                <a:lnTo>
                  <a:pt x="0" y="664463"/>
                </a:lnTo>
                <a:lnTo>
                  <a:pt x="307848" y="664463"/>
                </a:lnTo>
                <a:lnTo>
                  <a:pt x="30784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09585"/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855003" y="4705014"/>
            <a:ext cx="141385" cy="370999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9525" defTabSz="609585">
              <a:lnSpc>
                <a:spcPts val="1069"/>
              </a:lnSpc>
            </a:pPr>
            <a:r>
              <a:rPr sz="1051" spc="-8" dirty="0">
                <a:solidFill>
                  <a:srgbClr val="00698E"/>
                </a:solidFill>
                <a:latin typeface="Calibri"/>
                <a:cs typeface="Calibri"/>
              </a:rPr>
              <a:t>SCRAP</a:t>
            </a:r>
            <a:endParaRPr sz="1051">
              <a:solidFill>
                <a:prstClr val="black"/>
              </a:solidFill>
              <a:latin typeface="Calibri"/>
              <a:cs typeface="Calibr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518923" y="1695927"/>
            <a:ext cx="8029099" cy="3786188"/>
            <a:chOff x="691895" y="1118235"/>
            <a:chExt cx="10705465" cy="5048250"/>
          </a:xfrm>
        </p:grpSpPr>
        <p:pic>
          <p:nvPicPr>
            <p:cNvPr id="21" name="object 21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60536" y="1127760"/>
              <a:ext cx="2526790" cy="1511795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8855773" y="1122997"/>
              <a:ext cx="2536825" cy="1521460"/>
            </a:xfrm>
            <a:custGeom>
              <a:avLst/>
              <a:gdLst/>
              <a:ahLst/>
              <a:cxnLst/>
              <a:rect l="l" t="t" r="r" b="b"/>
              <a:pathLst>
                <a:path w="2536825" h="1521460">
                  <a:moveTo>
                    <a:pt x="0" y="0"/>
                  </a:moveTo>
                  <a:lnTo>
                    <a:pt x="2536317" y="0"/>
                  </a:lnTo>
                  <a:lnTo>
                    <a:pt x="2536317" y="1521333"/>
                  </a:lnTo>
                  <a:lnTo>
                    <a:pt x="0" y="1521333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75787B"/>
              </a:solidFill>
            </a:ln>
          </p:spPr>
          <p:txBody>
            <a:bodyPr wrap="square" lIns="0" tIns="0" rIns="0" bIns="0" rtlCol="0"/>
            <a:lstStyle/>
            <a:p>
              <a:pPr defTabSz="609585"/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pic>
          <p:nvPicPr>
            <p:cNvPr id="23" name="object 23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1895" y="2554224"/>
              <a:ext cx="5376672" cy="3221723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69680" y="4648200"/>
              <a:ext cx="2517647" cy="1508760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8864917" y="4643437"/>
              <a:ext cx="2527300" cy="1518285"/>
            </a:xfrm>
            <a:custGeom>
              <a:avLst/>
              <a:gdLst/>
              <a:ahLst/>
              <a:cxnLst/>
              <a:rect l="l" t="t" r="r" b="b"/>
              <a:pathLst>
                <a:path w="2527300" h="1518285">
                  <a:moveTo>
                    <a:pt x="0" y="0"/>
                  </a:moveTo>
                  <a:lnTo>
                    <a:pt x="2527173" y="0"/>
                  </a:lnTo>
                  <a:lnTo>
                    <a:pt x="2527173" y="1518285"/>
                  </a:lnTo>
                  <a:lnTo>
                    <a:pt x="0" y="1518285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75787B"/>
              </a:solidFill>
            </a:ln>
          </p:spPr>
          <p:txBody>
            <a:bodyPr wrap="square" lIns="0" tIns="0" rIns="0" bIns="0" rtlCol="0"/>
            <a:lstStyle/>
            <a:p>
              <a:pPr defTabSz="609585"/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5038343" y="4282441"/>
              <a:ext cx="868680" cy="585470"/>
            </a:xfrm>
            <a:custGeom>
              <a:avLst/>
              <a:gdLst/>
              <a:ahLst/>
              <a:cxnLst/>
              <a:rect l="l" t="t" r="r" b="b"/>
              <a:pathLst>
                <a:path w="868679" h="585470">
                  <a:moveTo>
                    <a:pt x="771144" y="0"/>
                  </a:moveTo>
                  <a:lnTo>
                    <a:pt x="97536" y="0"/>
                  </a:lnTo>
                  <a:lnTo>
                    <a:pt x="59573" y="7664"/>
                  </a:lnTo>
                  <a:lnTo>
                    <a:pt x="28570" y="28565"/>
                  </a:lnTo>
                  <a:lnTo>
                    <a:pt x="7665" y="59568"/>
                  </a:lnTo>
                  <a:lnTo>
                    <a:pt x="0" y="97535"/>
                  </a:lnTo>
                  <a:lnTo>
                    <a:pt x="0" y="487679"/>
                  </a:lnTo>
                  <a:lnTo>
                    <a:pt x="7665" y="525642"/>
                  </a:lnTo>
                  <a:lnTo>
                    <a:pt x="28570" y="556645"/>
                  </a:lnTo>
                  <a:lnTo>
                    <a:pt x="59573" y="577550"/>
                  </a:lnTo>
                  <a:lnTo>
                    <a:pt x="97536" y="585215"/>
                  </a:lnTo>
                  <a:lnTo>
                    <a:pt x="771144" y="585215"/>
                  </a:lnTo>
                  <a:lnTo>
                    <a:pt x="809106" y="577550"/>
                  </a:lnTo>
                  <a:lnTo>
                    <a:pt x="840109" y="556645"/>
                  </a:lnTo>
                  <a:lnTo>
                    <a:pt x="861014" y="525642"/>
                  </a:lnTo>
                  <a:lnTo>
                    <a:pt x="868680" y="487679"/>
                  </a:lnTo>
                  <a:lnTo>
                    <a:pt x="868680" y="97535"/>
                  </a:lnTo>
                  <a:lnTo>
                    <a:pt x="861014" y="59568"/>
                  </a:lnTo>
                  <a:lnTo>
                    <a:pt x="840109" y="28565"/>
                  </a:lnTo>
                  <a:lnTo>
                    <a:pt x="809106" y="7664"/>
                  </a:lnTo>
                  <a:lnTo>
                    <a:pt x="7711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09585"/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pic>
          <p:nvPicPr>
            <p:cNvPr id="27" name="object 27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69680" y="2895600"/>
              <a:ext cx="2517647" cy="1508760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8864917" y="2890837"/>
              <a:ext cx="2527300" cy="1518285"/>
            </a:xfrm>
            <a:custGeom>
              <a:avLst/>
              <a:gdLst/>
              <a:ahLst/>
              <a:cxnLst/>
              <a:rect l="l" t="t" r="r" b="b"/>
              <a:pathLst>
                <a:path w="2527300" h="1518285">
                  <a:moveTo>
                    <a:pt x="0" y="0"/>
                  </a:moveTo>
                  <a:lnTo>
                    <a:pt x="2527173" y="0"/>
                  </a:lnTo>
                  <a:lnTo>
                    <a:pt x="2527173" y="1518285"/>
                  </a:lnTo>
                  <a:lnTo>
                    <a:pt x="0" y="1518285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75787B"/>
              </a:solidFill>
            </a:ln>
          </p:spPr>
          <p:txBody>
            <a:bodyPr wrap="square" lIns="0" tIns="0" rIns="0" bIns="0" rtlCol="0"/>
            <a:lstStyle/>
            <a:p>
              <a:pPr defTabSz="609585"/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515351" y="2769346"/>
            <a:ext cx="4040029" cy="1743811"/>
          </a:xfrm>
          <a:prstGeom prst="rect">
            <a:avLst/>
          </a:prstGeom>
          <a:ln w="9525">
            <a:solidFill>
              <a:srgbClr val="75787B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defTabSz="609585"/>
            <a:endParaRPr sz="1351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defTabSz="609585"/>
            <a:endParaRPr sz="1351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defTabSz="609585"/>
            <a:endParaRPr sz="1351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defTabSz="609585"/>
            <a:endParaRPr sz="1351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defTabSz="609585"/>
            <a:endParaRPr sz="1351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defTabSz="609585"/>
            <a:endParaRPr sz="1351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defTabSz="609585">
              <a:spcBef>
                <a:spcPts val="23"/>
              </a:spcBef>
            </a:pPr>
            <a:endParaRPr sz="1088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3352716" defTabSz="609585"/>
            <a:r>
              <a:rPr sz="1351" b="1" spc="-8" dirty="0">
                <a:solidFill>
                  <a:srgbClr val="CB5F15"/>
                </a:solidFill>
                <a:latin typeface="Calibri"/>
                <a:cs typeface="Calibri"/>
              </a:rPr>
              <a:t>$1029</a:t>
            </a:r>
            <a:endParaRPr sz="1351">
              <a:solidFill>
                <a:prstClr val="black"/>
              </a:solidFill>
              <a:latin typeface="Calibri"/>
              <a:cs typeface="Calibri"/>
            </a:endParaRPr>
          </a:p>
          <a:p>
            <a:pPr marL="3352716" defTabSz="609585">
              <a:spcBef>
                <a:spcPts val="41"/>
              </a:spcBef>
            </a:pPr>
            <a:r>
              <a:rPr sz="788" b="1" spc="-8" dirty="0">
                <a:solidFill>
                  <a:srgbClr val="75787B"/>
                </a:solidFill>
                <a:latin typeface="Calibri"/>
                <a:cs typeface="Calibri"/>
              </a:rPr>
              <a:t>2/23/22</a:t>
            </a:r>
            <a:endParaRPr sz="788">
              <a:solidFill>
                <a:prstClr val="black"/>
              </a:solidFill>
              <a:latin typeface="Calibri"/>
              <a:cs typeface="Calibri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4368547" y="2121410"/>
            <a:ext cx="4229100" cy="2631281"/>
            <a:chOff x="5824728" y="1685544"/>
            <a:chExt cx="5638800" cy="3508375"/>
          </a:xfrm>
        </p:grpSpPr>
        <p:pic>
          <p:nvPicPr>
            <p:cNvPr id="31" name="object 31"/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24728" y="4255007"/>
              <a:ext cx="188975" cy="182879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75020" y="4283964"/>
              <a:ext cx="88391" cy="79247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70257" y="4279201"/>
              <a:ext cx="97916" cy="88773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68456" y="1685544"/>
              <a:ext cx="192023" cy="182879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18748" y="1714500"/>
              <a:ext cx="91440" cy="79247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13985" y="1709737"/>
              <a:ext cx="100965" cy="88773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71504" y="3252216"/>
              <a:ext cx="192023" cy="182879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21796" y="3281172"/>
              <a:ext cx="91439" cy="79248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17032" y="3276409"/>
              <a:ext cx="100965" cy="88773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47120" y="5010911"/>
              <a:ext cx="192023" cy="182879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97412" y="5039867"/>
              <a:ext cx="91440" cy="79248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92649" y="5035105"/>
              <a:ext cx="100965" cy="88773"/>
            </a:xfrm>
            <a:prstGeom prst="rect">
              <a:avLst/>
            </a:prstGeom>
          </p:spPr>
        </p:pic>
      </p:grpSp>
      <p:sp>
        <p:nvSpPr>
          <p:cNvPr id="43" name="object 43"/>
          <p:cNvSpPr txBox="1"/>
          <p:nvPr/>
        </p:nvSpPr>
        <p:spPr>
          <a:xfrm>
            <a:off x="8689544" y="2040116"/>
            <a:ext cx="304800" cy="2404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09585">
              <a:spcBef>
                <a:spcPts val="75"/>
              </a:spcBef>
            </a:pPr>
            <a:r>
              <a:rPr sz="900" b="1" spc="-8" dirty="0">
                <a:solidFill>
                  <a:srgbClr val="CB5F15"/>
                </a:solidFill>
                <a:latin typeface="Calibri"/>
                <a:cs typeface="Calibri"/>
              </a:rPr>
              <a:t>$1205</a:t>
            </a:r>
            <a:endParaRPr sz="900">
              <a:solidFill>
                <a:prstClr val="black"/>
              </a:solidFill>
              <a:latin typeface="Calibri"/>
              <a:cs typeface="Calibri"/>
            </a:endParaRPr>
          </a:p>
          <a:p>
            <a:pPr marL="9525" defTabSz="609585">
              <a:spcBef>
                <a:spcPts val="11"/>
              </a:spcBef>
            </a:pPr>
            <a:r>
              <a:rPr sz="600" b="1" spc="-8" dirty="0">
                <a:solidFill>
                  <a:srgbClr val="75787B"/>
                </a:solidFill>
                <a:latin typeface="Calibri"/>
                <a:cs typeface="Calibri"/>
              </a:rPr>
              <a:t>3/3/22</a:t>
            </a:r>
            <a:endParaRPr sz="6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6" name="object 46"/>
          <p:cNvSpPr txBox="1">
            <a:spLocks noGrp="1"/>
          </p:cNvSpPr>
          <p:nvPr>
            <p:ph type="ftr" sz="quarter" idx="5"/>
          </p:nvPr>
        </p:nvSpPr>
        <p:spPr>
          <a:xfrm>
            <a:off x="8926303" y="8514753"/>
            <a:ext cx="1309371" cy="848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800" b="0" i="0">
                <a:solidFill>
                  <a:srgbClr val="75787B"/>
                </a:solidFill>
                <a:latin typeface="Calibri"/>
                <a:cs typeface="Calibri"/>
              </a:defRPr>
            </a:lvl1pPr>
          </a:lstStyle>
          <a:p>
            <a:pPr marL="9525" defTabSz="609585">
              <a:lnSpc>
                <a:spcPts val="641"/>
              </a:lnSpc>
            </a:pPr>
            <a:r>
              <a:rPr lang="en-US" spc="-11"/>
              <a:t>HUBBELLPOWERSYSTEMS.COM</a:t>
            </a:r>
            <a:endParaRPr spc="-8" dirty="0"/>
          </a:p>
        </p:txBody>
      </p:sp>
      <p:sp>
        <p:nvSpPr>
          <p:cNvPr id="44" name="object 44"/>
          <p:cNvSpPr txBox="1"/>
          <p:nvPr/>
        </p:nvSpPr>
        <p:spPr>
          <a:xfrm>
            <a:off x="8732476" y="3208299"/>
            <a:ext cx="304800" cy="2404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09585">
              <a:spcBef>
                <a:spcPts val="75"/>
              </a:spcBef>
            </a:pPr>
            <a:r>
              <a:rPr sz="900" b="1" spc="-8" dirty="0">
                <a:solidFill>
                  <a:srgbClr val="CB5F15"/>
                </a:solidFill>
                <a:latin typeface="Calibri"/>
                <a:cs typeface="Calibri"/>
              </a:rPr>
              <a:t>$1800</a:t>
            </a:r>
            <a:endParaRPr sz="900">
              <a:solidFill>
                <a:prstClr val="black"/>
              </a:solidFill>
              <a:latin typeface="Calibri"/>
              <a:cs typeface="Calibri"/>
            </a:endParaRPr>
          </a:p>
          <a:p>
            <a:pPr marL="9525" defTabSz="609585">
              <a:spcBef>
                <a:spcPts val="11"/>
              </a:spcBef>
            </a:pPr>
            <a:r>
              <a:rPr sz="600" b="1" spc="-8" dirty="0">
                <a:solidFill>
                  <a:srgbClr val="75787B"/>
                </a:solidFill>
                <a:latin typeface="Calibri"/>
                <a:cs typeface="Calibri"/>
              </a:rPr>
              <a:t>2/23/22</a:t>
            </a:r>
            <a:endParaRPr sz="6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8732476" y="4542486"/>
            <a:ext cx="247651" cy="2404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09585">
              <a:spcBef>
                <a:spcPts val="75"/>
              </a:spcBef>
            </a:pPr>
            <a:r>
              <a:rPr sz="900" b="1" spc="-15" dirty="0">
                <a:solidFill>
                  <a:srgbClr val="CB5F15"/>
                </a:solidFill>
                <a:latin typeface="Calibri"/>
                <a:cs typeface="Calibri"/>
              </a:rPr>
              <a:t>$615</a:t>
            </a:r>
            <a:endParaRPr sz="900">
              <a:solidFill>
                <a:prstClr val="black"/>
              </a:solidFill>
              <a:latin typeface="Calibri"/>
              <a:cs typeface="Calibri"/>
            </a:endParaRPr>
          </a:p>
          <a:p>
            <a:pPr marL="9525" defTabSz="609585">
              <a:spcBef>
                <a:spcPts val="11"/>
              </a:spcBef>
            </a:pPr>
            <a:r>
              <a:rPr sz="600" b="1" spc="-8" dirty="0">
                <a:solidFill>
                  <a:srgbClr val="75787B"/>
                </a:solidFill>
                <a:latin typeface="Calibri"/>
                <a:cs typeface="Calibri"/>
              </a:rPr>
              <a:t>3/4/22</a:t>
            </a:r>
            <a:endParaRPr sz="600">
              <a:solidFill>
                <a:prstClr val="black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1378" y="1054374"/>
            <a:ext cx="2845119" cy="383567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pPr marL="9525">
              <a:spcBef>
                <a:spcPts val="75"/>
              </a:spcBef>
            </a:pPr>
            <a:r>
              <a:rPr sz="2700" dirty="0"/>
              <a:t>Non-Ferrous</a:t>
            </a:r>
            <a:r>
              <a:rPr sz="2700" spc="-91" dirty="0"/>
              <a:t> </a:t>
            </a:r>
            <a:r>
              <a:rPr sz="2700" spc="-8" dirty="0"/>
              <a:t>Metals</a:t>
            </a:r>
            <a:endParaRPr sz="2700"/>
          </a:p>
        </p:txBody>
      </p:sp>
      <p:sp>
        <p:nvSpPr>
          <p:cNvPr id="3" name="object 3"/>
          <p:cNvSpPr/>
          <p:nvPr/>
        </p:nvSpPr>
        <p:spPr>
          <a:xfrm>
            <a:off x="491491" y="1591055"/>
            <a:ext cx="8108156" cy="7620"/>
          </a:xfrm>
          <a:custGeom>
            <a:avLst/>
            <a:gdLst/>
            <a:ahLst/>
            <a:cxnLst/>
            <a:rect l="l" t="t" r="r" b="b"/>
            <a:pathLst>
              <a:path w="10810875" h="10159">
                <a:moveTo>
                  <a:pt x="0" y="10109"/>
                </a:moveTo>
                <a:lnTo>
                  <a:pt x="10810633" y="0"/>
                </a:lnTo>
              </a:path>
            </a:pathLst>
          </a:custGeom>
          <a:ln w="12700">
            <a:solidFill>
              <a:srgbClr val="CB5F15"/>
            </a:solidFill>
          </a:ln>
        </p:spPr>
        <p:txBody>
          <a:bodyPr wrap="square" lIns="0" tIns="0" rIns="0" bIns="0" rtlCol="0"/>
          <a:lstStyle/>
          <a:p>
            <a:pPr defTabSz="609585"/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225797" y="4098800"/>
            <a:ext cx="3918585" cy="1266825"/>
          </a:xfrm>
          <a:custGeom>
            <a:avLst/>
            <a:gdLst/>
            <a:ahLst/>
            <a:cxnLst/>
            <a:rect l="l" t="t" r="r" b="b"/>
            <a:pathLst>
              <a:path w="5224780" h="1689100">
                <a:moveTo>
                  <a:pt x="5224272" y="0"/>
                </a:moveTo>
                <a:lnTo>
                  <a:pt x="0" y="0"/>
                </a:lnTo>
                <a:lnTo>
                  <a:pt x="0" y="1688592"/>
                </a:lnTo>
                <a:lnTo>
                  <a:pt x="5224272" y="1688592"/>
                </a:lnTo>
                <a:lnTo>
                  <a:pt x="5224272" y="0"/>
                </a:lnTo>
                <a:close/>
              </a:path>
            </a:pathLst>
          </a:custGeom>
          <a:solidFill>
            <a:srgbClr val="75787B">
              <a:alpha val="19999"/>
            </a:srgbClr>
          </a:solidFill>
        </p:spPr>
        <p:txBody>
          <a:bodyPr wrap="square" lIns="0" tIns="0" rIns="0" bIns="0" rtlCol="0"/>
          <a:lstStyle/>
          <a:p>
            <a:pPr defTabSz="609585"/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11447" y="4459223"/>
            <a:ext cx="3213735" cy="69185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24309" marR="24765" indent="-215260" defTabSz="609585">
              <a:spcBef>
                <a:spcPts val="75"/>
              </a:spcBef>
              <a:buFont typeface="Arial"/>
              <a:buChar char="•"/>
              <a:tabLst>
                <a:tab pos="224309" algn="l"/>
                <a:tab pos="224785" algn="l"/>
              </a:tabLst>
            </a:pP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Costs</a:t>
            </a:r>
            <a:r>
              <a:rPr sz="900" spc="-35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for</a:t>
            </a:r>
            <a:r>
              <a:rPr sz="900" spc="-11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spc="-8" dirty="0">
                <a:solidFill>
                  <a:srgbClr val="75787B"/>
                </a:solidFill>
                <a:latin typeface="Calibri"/>
                <a:cs typeface="Calibri"/>
              </a:rPr>
              <a:t>non-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ferrous</a:t>
            </a:r>
            <a:r>
              <a:rPr sz="900" spc="8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metals</a:t>
            </a:r>
            <a:r>
              <a:rPr sz="900" spc="-27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at</a:t>
            </a:r>
            <a:r>
              <a:rPr sz="900" spc="-31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record</a:t>
            </a:r>
            <a:r>
              <a:rPr sz="900" spc="-8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highs</a:t>
            </a:r>
            <a:r>
              <a:rPr sz="900" spc="-27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due</a:t>
            </a:r>
            <a:r>
              <a:rPr sz="900" spc="-15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to</a:t>
            </a:r>
            <a:r>
              <a:rPr sz="900" spc="-41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supply</a:t>
            </a:r>
            <a:r>
              <a:rPr sz="900" spc="-23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spc="-8" dirty="0">
                <a:solidFill>
                  <a:srgbClr val="75787B"/>
                </a:solidFill>
                <a:latin typeface="Calibri"/>
                <a:cs typeface="Calibri"/>
              </a:rPr>
              <a:t>chain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volatility</a:t>
            </a:r>
            <a:r>
              <a:rPr sz="900" spc="-23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associated</a:t>
            </a:r>
            <a:r>
              <a:rPr sz="900" spc="-15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with</a:t>
            </a:r>
            <a:r>
              <a:rPr sz="900" spc="-11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spc="-8" dirty="0">
                <a:solidFill>
                  <a:srgbClr val="75787B"/>
                </a:solidFill>
                <a:latin typeface="Calibri"/>
                <a:cs typeface="Calibri"/>
              </a:rPr>
              <a:t>Ukraine/Russia.</a:t>
            </a:r>
            <a:endParaRPr sz="900">
              <a:solidFill>
                <a:prstClr val="black"/>
              </a:solidFill>
              <a:latin typeface="Calibri"/>
              <a:cs typeface="Calibri"/>
            </a:endParaRPr>
          </a:p>
          <a:p>
            <a:pPr marL="224309" indent="-215260" defTabSz="609585">
              <a:spcBef>
                <a:spcPts val="451"/>
              </a:spcBef>
              <a:buFont typeface="Arial"/>
              <a:buChar char="•"/>
              <a:tabLst>
                <a:tab pos="224309" algn="l"/>
                <a:tab pos="224785" algn="l"/>
              </a:tabLst>
            </a:pP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Pandemic</a:t>
            </a:r>
            <a:r>
              <a:rPr sz="900" spc="-37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recovery</a:t>
            </a:r>
            <a:r>
              <a:rPr sz="900" spc="-31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and</a:t>
            </a:r>
            <a:r>
              <a:rPr sz="900" spc="-31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strong</a:t>
            </a:r>
            <a:r>
              <a:rPr sz="900" spc="-19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demand</a:t>
            </a:r>
            <a:r>
              <a:rPr sz="900" spc="-41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driving</a:t>
            </a:r>
            <a:r>
              <a:rPr sz="900" spc="-15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elevated</a:t>
            </a:r>
            <a:r>
              <a:rPr sz="900" spc="-41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spc="-8" dirty="0">
                <a:solidFill>
                  <a:srgbClr val="75787B"/>
                </a:solidFill>
                <a:latin typeface="Calibri"/>
                <a:cs typeface="Calibri"/>
              </a:rPr>
              <a:t>prices.</a:t>
            </a:r>
            <a:endParaRPr sz="900">
              <a:solidFill>
                <a:prstClr val="black"/>
              </a:solidFill>
              <a:latin typeface="Calibri"/>
              <a:cs typeface="Calibri"/>
            </a:endParaRPr>
          </a:p>
          <a:p>
            <a:pPr marL="224309" indent="-215260" defTabSz="609585">
              <a:spcBef>
                <a:spcPts val="451"/>
              </a:spcBef>
              <a:buFont typeface="Arial"/>
              <a:buChar char="•"/>
              <a:tabLst>
                <a:tab pos="224309" algn="l"/>
                <a:tab pos="224785" algn="l"/>
              </a:tabLst>
            </a:pP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Automobile</a:t>
            </a:r>
            <a:r>
              <a:rPr sz="900" spc="-4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industry</a:t>
            </a:r>
            <a:r>
              <a:rPr sz="900" spc="-11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may</a:t>
            </a:r>
            <a:r>
              <a:rPr sz="900" spc="-27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still</a:t>
            </a:r>
            <a:r>
              <a:rPr sz="900" spc="-11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push</a:t>
            </a:r>
            <a:r>
              <a:rPr sz="900" spc="-37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increased</a:t>
            </a:r>
            <a:r>
              <a:rPr sz="900" spc="-11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demand</a:t>
            </a:r>
            <a:r>
              <a:rPr sz="900" spc="-37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into</a:t>
            </a:r>
            <a:r>
              <a:rPr sz="900" spc="-37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spc="-8" dirty="0">
                <a:solidFill>
                  <a:srgbClr val="75787B"/>
                </a:solidFill>
                <a:latin typeface="Calibri"/>
                <a:cs typeface="Calibri"/>
              </a:rPr>
              <a:t>2022.</a:t>
            </a:r>
            <a:endParaRPr sz="900">
              <a:solidFill>
                <a:prstClr val="black"/>
              </a:solidFill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484347" y="1670780"/>
            <a:ext cx="3152775" cy="1888808"/>
            <a:chOff x="645794" y="1084707"/>
            <a:chExt cx="4203700" cy="2518410"/>
          </a:xfrm>
        </p:grpSpPr>
        <p:pic>
          <p:nvPicPr>
            <p:cNvPr id="7" name="object 7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5319" y="1094232"/>
              <a:ext cx="4175759" cy="249935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50557" y="1089469"/>
              <a:ext cx="4185285" cy="2508885"/>
            </a:xfrm>
            <a:custGeom>
              <a:avLst/>
              <a:gdLst/>
              <a:ahLst/>
              <a:cxnLst/>
              <a:rect l="l" t="t" r="r" b="b"/>
              <a:pathLst>
                <a:path w="4185285" h="2508885">
                  <a:moveTo>
                    <a:pt x="0" y="0"/>
                  </a:moveTo>
                  <a:lnTo>
                    <a:pt x="4185285" y="0"/>
                  </a:lnTo>
                  <a:lnTo>
                    <a:pt x="4185285" y="2508885"/>
                  </a:lnTo>
                  <a:lnTo>
                    <a:pt x="0" y="2508885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75787B"/>
              </a:solidFill>
            </a:ln>
          </p:spPr>
          <p:txBody>
            <a:bodyPr wrap="square" lIns="0" tIns="0" rIns="0" bIns="0" rtlCol="0"/>
            <a:lstStyle/>
            <a:p>
              <a:pPr defTabSz="609585"/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57343" y="1109472"/>
              <a:ext cx="192023" cy="18287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07635" y="1138428"/>
              <a:ext cx="91439" cy="7924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02873" y="1133665"/>
              <a:ext cx="100964" cy="88773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484346" y="3641314"/>
            <a:ext cx="3146108" cy="1891189"/>
            <a:chOff x="645794" y="3712083"/>
            <a:chExt cx="4194810" cy="2521585"/>
          </a:xfrm>
        </p:grpSpPr>
        <p:pic>
          <p:nvPicPr>
            <p:cNvPr id="13" name="object 13"/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5319" y="3721608"/>
              <a:ext cx="4175759" cy="2502407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50557" y="3716845"/>
              <a:ext cx="4185285" cy="2512060"/>
            </a:xfrm>
            <a:custGeom>
              <a:avLst/>
              <a:gdLst/>
              <a:ahLst/>
              <a:cxnLst/>
              <a:rect l="l" t="t" r="r" b="b"/>
              <a:pathLst>
                <a:path w="4185285" h="2512060">
                  <a:moveTo>
                    <a:pt x="0" y="0"/>
                  </a:moveTo>
                  <a:lnTo>
                    <a:pt x="4185285" y="0"/>
                  </a:lnTo>
                  <a:lnTo>
                    <a:pt x="4185285" y="2511933"/>
                  </a:lnTo>
                  <a:lnTo>
                    <a:pt x="0" y="2511933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75787B"/>
              </a:solidFill>
            </a:ln>
          </p:spPr>
          <p:txBody>
            <a:bodyPr wrap="square" lIns="0" tIns="0" rIns="0" bIns="0" rtlCol="0"/>
            <a:lstStyle/>
            <a:p>
              <a:pPr defTabSz="609585"/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48199" y="4139184"/>
              <a:ext cx="192023" cy="18287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98491" y="4168140"/>
              <a:ext cx="91439" cy="7924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93729" y="4163377"/>
              <a:ext cx="100964" cy="88773"/>
            </a:xfrm>
            <a:prstGeom prst="rect">
              <a:avLst/>
            </a:prstGeom>
          </p:spPr>
        </p:pic>
      </p:grpSp>
      <p:grpSp>
        <p:nvGrpSpPr>
          <p:cNvPr id="18" name="object 18"/>
          <p:cNvGrpSpPr/>
          <p:nvPr/>
        </p:nvGrpSpPr>
        <p:grpSpPr>
          <a:xfrm>
            <a:off x="4884896" y="1670780"/>
            <a:ext cx="3178016" cy="1888808"/>
            <a:chOff x="6513194" y="1084707"/>
            <a:chExt cx="4237355" cy="2518410"/>
          </a:xfrm>
        </p:grpSpPr>
        <p:pic>
          <p:nvPicPr>
            <p:cNvPr id="19" name="object 19"/>
            <p:cNvPicPr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22719" y="1094232"/>
              <a:ext cx="4175747" cy="2499359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6517957" y="1089469"/>
              <a:ext cx="4185285" cy="2508885"/>
            </a:xfrm>
            <a:custGeom>
              <a:avLst/>
              <a:gdLst/>
              <a:ahLst/>
              <a:cxnLst/>
              <a:rect l="l" t="t" r="r" b="b"/>
              <a:pathLst>
                <a:path w="4185284" h="2508885">
                  <a:moveTo>
                    <a:pt x="0" y="0"/>
                  </a:moveTo>
                  <a:lnTo>
                    <a:pt x="4185285" y="0"/>
                  </a:lnTo>
                  <a:lnTo>
                    <a:pt x="4185285" y="2508885"/>
                  </a:lnTo>
                  <a:lnTo>
                    <a:pt x="0" y="2508885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75787B"/>
              </a:solidFill>
            </a:ln>
          </p:spPr>
          <p:txBody>
            <a:bodyPr wrap="square" lIns="0" tIns="0" rIns="0" bIns="0" rtlCol="0"/>
            <a:lstStyle/>
            <a:p>
              <a:pPr defTabSz="609585"/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pic>
          <p:nvPicPr>
            <p:cNvPr id="21" name="object 21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58271" y="1121664"/>
              <a:ext cx="192023" cy="18287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08563" y="1150620"/>
              <a:ext cx="91439" cy="79247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03801" y="1145857"/>
              <a:ext cx="100965" cy="88773"/>
            </a:xfrm>
            <a:prstGeom prst="rect">
              <a:avLst/>
            </a:prstGeom>
          </p:spPr>
        </p:pic>
      </p:grpSp>
      <p:sp>
        <p:nvSpPr>
          <p:cNvPr id="24" name="object 24"/>
          <p:cNvSpPr txBox="1"/>
          <p:nvPr/>
        </p:nvSpPr>
        <p:spPr>
          <a:xfrm>
            <a:off x="4119032" y="2377435"/>
            <a:ext cx="518160" cy="57644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09585">
              <a:spcBef>
                <a:spcPts val="75"/>
              </a:spcBef>
            </a:pPr>
            <a:r>
              <a:rPr b="1" spc="-19" dirty="0">
                <a:solidFill>
                  <a:srgbClr val="CB5F15"/>
                </a:solidFill>
                <a:latin typeface="Calibri"/>
                <a:cs typeface="Calibri"/>
              </a:rPr>
              <a:t>62%</a:t>
            </a:r>
            <a:endParaRPr>
              <a:solidFill>
                <a:prstClr val="black"/>
              </a:solidFill>
              <a:latin typeface="Calibri"/>
              <a:cs typeface="Calibri"/>
            </a:endParaRPr>
          </a:p>
          <a:p>
            <a:pPr marL="9525" marR="3811" defTabSz="609585">
              <a:spcBef>
                <a:spcPts val="53"/>
              </a:spcBef>
            </a:pPr>
            <a:r>
              <a:rPr sz="900" spc="-8" dirty="0">
                <a:solidFill>
                  <a:srgbClr val="75787B"/>
                </a:solidFill>
                <a:latin typeface="Calibri Light"/>
                <a:cs typeface="Calibri Light"/>
              </a:rPr>
              <a:t>Increase</a:t>
            </a:r>
            <a:r>
              <a:rPr sz="900" spc="-35" dirty="0">
                <a:solidFill>
                  <a:srgbClr val="75787B"/>
                </a:solidFill>
                <a:latin typeface="Calibri Light"/>
                <a:cs typeface="Calibri Light"/>
              </a:rPr>
              <a:t> </a:t>
            </a:r>
            <a:r>
              <a:rPr sz="900" spc="-19" dirty="0">
                <a:solidFill>
                  <a:srgbClr val="75787B"/>
                </a:solidFill>
                <a:latin typeface="Calibri Light"/>
                <a:cs typeface="Calibri Light"/>
              </a:rPr>
              <a:t>vs </a:t>
            </a:r>
            <a:r>
              <a:rPr sz="900" spc="-15" dirty="0">
                <a:solidFill>
                  <a:srgbClr val="75787B"/>
                </a:solidFill>
                <a:latin typeface="Calibri Light"/>
                <a:cs typeface="Calibri Light"/>
              </a:rPr>
              <a:t>2020</a:t>
            </a:r>
            <a:endParaRPr sz="900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728467" y="2352296"/>
            <a:ext cx="350044" cy="596741"/>
          </a:xfrm>
          <a:custGeom>
            <a:avLst/>
            <a:gdLst/>
            <a:ahLst/>
            <a:cxnLst/>
            <a:rect l="l" t="t" r="r" b="b"/>
            <a:pathLst>
              <a:path w="466725" h="795655">
                <a:moveTo>
                  <a:pt x="0" y="0"/>
                </a:moveTo>
                <a:lnTo>
                  <a:pt x="73700" y="1981"/>
                </a:lnTo>
                <a:lnTo>
                  <a:pt x="137708" y="7498"/>
                </a:lnTo>
                <a:lnTo>
                  <a:pt x="188183" y="15910"/>
                </a:lnTo>
                <a:lnTo>
                  <a:pt x="233172" y="38862"/>
                </a:lnTo>
                <a:lnTo>
                  <a:pt x="233172" y="358902"/>
                </a:lnTo>
                <a:lnTo>
                  <a:pt x="245059" y="371185"/>
                </a:lnTo>
                <a:lnTo>
                  <a:pt x="278160" y="381853"/>
                </a:lnTo>
                <a:lnTo>
                  <a:pt x="328635" y="390265"/>
                </a:lnTo>
                <a:lnTo>
                  <a:pt x="392643" y="395782"/>
                </a:lnTo>
                <a:lnTo>
                  <a:pt x="466344" y="397764"/>
                </a:lnTo>
                <a:lnTo>
                  <a:pt x="392643" y="399745"/>
                </a:lnTo>
                <a:lnTo>
                  <a:pt x="328635" y="405262"/>
                </a:lnTo>
                <a:lnTo>
                  <a:pt x="278160" y="413674"/>
                </a:lnTo>
                <a:lnTo>
                  <a:pt x="245059" y="424342"/>
                </a:lnTo>
                <a:lnTo>
                  <a:pt x="233172" y="436626"/>
                </a:lnTo>
                <a:lnTo>
                  <a:pt x="233172" y="756666"/>
                </a:lnTo>
                <a:lnTo>
                  <a:pt x="221284" y="768949"/>
                </a:lnTo>
                <a:lnTo>
                  <a:pt x="188183" y="779617"/>
                </a:lnTo>
                <a:lnTo>
                  <a:pt x="137708" y="788029"/>
                </a:lnTo>
                <a:lnTo>
                  <a:pt x="73700" y="793546"/>
                </a:lnTo>
                <a:lnTo>
                  <a:pt x="0" y="795528"/>
                </a:lnTo>
              </a:path>
            </a:pathLst>
          </a:custGeom>
          <a:ln w="25400">
            <a:solidFill>
              <a:srgbClr val="CB5F15"/>
            </a:solidFill>
          </a:ln>
        </p:spPr>
        <p:txBody>
          <a:bodyPr wrap="square" lIns="0" tIns="0" rIns="0" bIns="0" rtlCol="0"/>
          <a:lstStyle/>
          <a:p>
            <a:pPr defTabSz="609585"/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119032" y="4293739"/>
            <a:ext cx="518160" cy="57644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09585">
              <a:spcBef>
                <a:spcPts val="75"/>
              </a:spcBef>
            </a:pPr>
            <a:r>
              <a:rPr b="1" spc="-19" dirty="0">
                <a:solidFill>
                  <a:srgbClr val="CB5F15"/>
                </a:solidFill>
                <a:latin typeface="Calibri"/>
                <a:cs typeface="Calibri"/>
              </a:rPr>
              <a:t>55%</a:t>
            </a:r>
            <a:endParaRPr>
              <a:solidFill>
                <a:prstClr val="black"/>
              </a:solidFill>
              <a:latin typeface="Calibri"/>
              <a:cs typeface="Calibri"/>
            </a:endParaRPr>
          </a:p>
          <a:p>
            <a:pPr marL="9525" marR="3811" defTabSz="609585">
              <a:spcBef>
                <a:spcPts val="53"/>
              </a:spcBef>
            </a:pPr>
            <a:r>
              <a:rPr sz="900" spc="-8" dirty="0">
                <a:solidFill>
                  <a:srgbClr val="75787B"/>
                </a:solidFill>
                <a:latin typeface="Calibri Light"/>
                <a:cs typeface="Calibri Light"/>
              </a:rPr>
              <a:t>Increase</a:t>
            </a:r>
            <a:r>
              <a:rPr sz="900" spc="-35" dirty="0">
                <a:solidFill>
                  <a:srgbClr val="75787B"/>
                </a:solidFill>
                <a:latin typeface="Calibri Light"/>
                <a:cs typeface="Calibri Light"/>
              </a:rPr>
              <a:t> </a:t>
            </a:r>
            <a:r>
              <a:rPr sz="900" spc="-19" dirty="0">
                <a:solidFill>
                  <a:srgbClr val="75787B"/>
                </a:solidFill>
                <a:latin typeface="Calibri Light"/>
                <a:cs typeface="Calibri Light"/>
              </a:rPr>
              <a:t>vs </a:t>
            </a:r>
            <a:r>
              <a:rPr sz="900" spc="-15" dirty="0">
                <a:solidFill>
                  <a:srgbClr val="75787B"/>
                </a:solidFill>
                <a:latin typeface="Calibri Light"/>
                <a:cs typeface="Calibri Light"/>
              </a:rPr>
              <a:t>2020</a:t>
            </a:r>
            <a:endParaRPr sz="900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728467" y="4160520"/>
            <a:ext cx="350044" cy="832485"/>
          </a:xfrm>
          <a:custGeom>
            <a:avLst/>
            <a:gdLst/>
            <a:ahLst/>
            <a:cxnLst/>
            <a:rect l="l" t="t" r="r" b="b"/>
            <a:pathLst>
              <a:path w="466725" h="1109979">
                <a:moveTo>
                  <a:pt x="0" y="0"/>
                </a:moveTo>
                <a:lnTo>
                  <a:pt x="73700" y="1981"/>
                </a:lnTo>
                <a:lnTo>
                  <a:pt x="137708" y="7498"/>
                </a:lnTo>
                <a:lnTo>
                  <a:pt x="188183" y="15910"/>
                </a:lnTo>
                <a:lnTo>
                  <a:pt x="233172" y="38862"/>
                </a:lnTo>
                <a:lnTo>
                  <a:pt x="233172" y="515873"/>
                </a:lnTo>
                <a:lnTo>
                  <a:pt x="245059" y="528157"/>
                </a:lnTo>
                <a:lnTo>
                  <a:pt x="278160" y="538825"/>
                </a:lnTo>
                <a:lnTo>
                  <a:pt x="328635" y="547237"/>
                </a:lnTo>
                <a:lnTo>
                  <a:pt x="392643" y="552754"/>
                </a:lnTo>
                <a:lnTo>
                  <a:pt x="466344" y="554736"/>
                </a:lnTo>
                <a:lnTo>
                  <a:pt x="392643" y="556717"/>
                </a:lnTo>
                <a:lnTo>
                  <a:pt x="328635" y="562234"/>
                </a:lnTo>
                <a:lnTo>
                  <a:pt x="278160" y="570646"/>
                </a:lnTo>
                <a:lnTo>
                  <a:pt x="245059" y="581314"/>
                </a:lnTo>
                <a:lnTo>
                  <a:pt x="233172" y="593598"/>
                </a:lnTo>
                <a:lnTo>
                  <a:pt x="233172" y="1070610"/>
                </a:lnTo>
                <a:lnTo>
                  <a:pt x="221284" y="1082893"/>
                </a:lnTo>
                <a:lnTo>
                  <a:pt x="188183" y="1093561"/>
                </a:lnTo>
                <a:lnTo>
                  <a:pt x="137708" y="1101973"/>
                </a:lnTo>
                <a:lnTo>
                  <a:pt x="73700" y="1107490"/>
                </a:lnTo>
                <a:lnTo>
                  <a:pt x="0" y="1109472"/>
                </a:lnTo>
              </a:path>
            </a:pathLst>
          </a:custGeom>
          <a:ln w="25400">
            <a:solidFill>
              <a:srgbClr val="CB5F15"/>
            </a:solidFill>
          </a:ln>
        </p:spPr>
        <p:txBody>
          <a:bodyPr wrap="square" lIns="0" tIns="0" rIns="0" bIns="0" rtlCol="0"/>
          <a:lstStyle/>
          <a:p>
            <a:pPr defTabSz="609585"/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504013" y="2300306"/>
            <a:ext cx="518160" cy="590386"/>
          </a:xfrm>
          <a:prstGeom prst="rect">
            <a:avLst/>
          </a:prstGeom>
        </p:spPr>
        <p:txBody>
          <a:bodyPr vert="horz" wrap="square" lIns="0" tIns="23336" rIns="0" bIns="0" rtlCol="0">
            <a:spAutoFit/>
          </a:bodyPr>
          <a:lstStyle/>
          <a:p>
            <a:pPr marL="9525" defTabSz="609585">
              <a:spcBef>
                <a:spcPts val="183"/>
              </a:spcBef>
            </a:pPr>
            <a:r>
              <a:rPr b="1" spc="-19" dirty="0">
                <a:solidFill>
                  <a:srgbClr val="CB5F15"/>
                </a:solidFill>
                <a:latin typeface="Calibri"/>
                <a:cs typeface="Calibri"/>
              </a:rPr>
              <a:t>42%</a:t>
            </a:r>
            <a:endParaRPr>
              <a:solidFill>
                <a:prstClr val="black"/>
              </a:solidFill>
              <a:latin typeface="Calibri"/>
              <a:cs typeface="Calibri"/>
            </a:endParaRPr>
          </a:p>
          <a:p>
            <a:pPr marL="9525" marR="3811" defTabSz="609585">
              <a:spcBef>
                <a:spcPts val="53"/>
              </a:spcBef>
            </a:pPr>
            <a:r>
              <a:rPr sz="900" spc="-8" dirty="0">
                <a:solidFill>
                  <a:srgbClr val="75787B"/>
                </a:solidFill>
                <a:latin typeface="Calibri Light"/>
                <a:cs typeface="Calibri Light"/>
              </a:rPr>
              <a:t>Increase</a:t>
            </a:r>
            <a:r>
              <a:rPr sz="900" spc="-35" dirty="0">
                <a:solidFill>
                  <a:srgbClr val="75787B"/>
                </a:solidFill>
                <a:latin typeface="Calibri Light"/>
                <a:cs typeface="Calibri Light"/>
              </a:rPr>
              <a:t> </a:t>
            </a:r>
            <a:r>
              <a:rPr sz="900" spc="-19" dirty="0">
                <a:solidFill>
                  <a:srgbClr val="75787B"/>
                </a:solidFill>
                <a:latin typeface="Calibri Light"/>
                <a:cs typeface="Calibri Light"/>
              </a:rPr>
              <a:t>vs </a:t>
            </a:r>
            <a:r>
              <a:rPr sz="900" spc="-15" dirty="0">
                <a:solidFill>
                  <a:srgbClr val="75787B"/>
                </a:solidFill>
                <a:latin typeface="Calibri Light"/>
                <a:cs typeface="Calibri Light"/>
              </a:rPr>
              <a:t>2020</a:t>
            </a:r>
            <a:endParaRPr sz="900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8113015" y="2221993"/>
            <a:ext cx="350044" cy="727233"/>
          </a:xfrm>
          <a:custGeom>
            <a:avLst/>
            <a:gdLst/>
            <a:ahLst/>
            <a:cxnLst/>
            <a:rect l="l" t="t" r="r" b="b"/>
            <a:pathLst>
              <a:path w="466725" h="969644">
                <a:moveTo>
                  <a:pt x="0" y="0"/>
                </a:moveTo>
                <a:lnTo>
                  <a:pt x="73700" y="1981"/>
                </a:lnTo>
                <a:lnTo>
                  <a:pt x="137708" y="7498"/>
                </a:lnTo>
                <a:lnTo>
                  <a:pt x="188183" y="15910"/>
                </a:lnTo>
                <a:lnTo>
                  <a:pt x="233172" y="38862"/>
                </a:lnTo>
                <a:lnTo>
                  <a:pt x="233172" y="445770"/>
                </a:lnTo>
                <a:lnTo>
                  <a:pt x="245059" y="458053"/>
                </a:lnTo>
                <a:lnTo>
                  <a:pt x="278160" y="468721"/>
                </a:lnTo>
                <a:lnTo>
                  <a:pt x="328635" y="477133"/>
                </a:lnTo>
                <a:lnTo>
                  <a:pt x="392643" y="482650"/>
                </a:lnTo>
                <a:lnTo>
                  <a:pt x="466344" y="484631"/>
                </a:lnTo>
                <a:lnTo>
                  <a:pt x="392643" y="486613"/>
                </a:lnTo>
                <a:lnTo>
                  <a:pt x="328635" y="492130"/>
                </a:lnTo>
                <a:lnTo>
                  <a:pt x="278160" y="500542"/>
                </a:lnTo>
                <a:lnTo>
                  <a:pt x="245059" y="511210"/>
                </a:lnTo>
                <a:lnTo>
                  <a:pt x="233172" y="523494"/>
                </a:lnTo>
                <a:lnTo>
                  <a:pt x="233172" y="930402"/>
                </a:lnTo>
                <a:lnTo>
                  <a:pt x="221284" y="942685"/>
                </a:lnTo>
                <a:lnTo>
                  <a:pt x="188183" y="953353"/>
                </a:lnTo>
                <a:lnTo>
                  <a:pt x="137708" y="961765"/>
                </a:lnTo>
                <a:lnTo>
                  <a:pt x="73700" y="967282"/>
                </a:lnTo>
                <a:lnTo>
                  <a:pt x="0" y="969263"/>
                </a:lnTo>
              </a:path>
            </a:pathLst>
          </a:custGeom>
          <a:ln w="25400">
            <a:solidFill>
              <a:srgbClr val="CB5F15"/>
            </a:solidFill>
          </a:ln>
        </p:spPr>
        <p:txBody>
          <a:bodyPr wrap="square" lIns="0" tIns="0" rIns="0" bIns="0" rtlCol="0"/>
          <a:lstStyle/>
          <a:p>
            <a:pPr defTabSz="609585"/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750860" y="1674264"/>
            <a:ext cx="617696" cy="33874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09585">
              <a:spcBef>
                <a:spcPts val="75"/>
              </a:spcBef>
            </a:pPr>
            <a:r>
              <a:rPr sz="1351" b="1" spc="-8" dirty="0">
                <a:solidFill>
                  <a:srgbClr val="CB5F15"/>
                </a:solidFill>
                <a:latin typeface="Calibri"/>
                <a:cs typeface="Calibri"/>
              </a:rPr>
              <a:t>$2.01/lb</a:t>
            </a:r>
            <a:endParaRPr sz="1351">
              <a:solidFill>
                <a:prstClr val="black"/>
              </a:solidFill>
              <a:latin typeface="Calibri"/>
              <a:cs typeface="Calibri"/>
            </a:endParaRPr>
          </a:p>
          <a:p>
            <a:pPr marL="9525" defTabSz="609585">
              <a:spcBef>
                <a:spcPts val="41"/>
              </a:spcBef>
            </a:pPr>
            <a:r>
              <a:rPr sz="788" b="1" spc="-8" dirty="0">
                <a:solidFill>
                  <a:srgbClr val="75787B"/>
                </a:solidFill>
                <a:latin typeface="Calibri"/>
                <a:cs typeface="Calibri"/>
              </a:rPr>
              <a:t>3/3/22</a:t>
            </a:r>
            <a:endParaRPr sz="788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122387" y="1646084"/>
            <a:ext cx="617696" cy="33874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09585">
              <a:spcBef>
                <a:spcPts val="75"/>
              </a:spcBef>
            </a:pPr>
            <a:r>
              <a:rPr sz="1351" b="1" spc="-8" dirty="0">
                <a:solidFill>
                  <a:srgbClr val="CB5F15"/>
                </a:solidFill>
                <a:latin typeface="Calibri"/>
                <a:cs typeface="Calibri"/>
              </a:rPr>
              <a:t>$1.84/lb</a:t>
            </a:r>
            <a:endParaRPr sz="1351">
              <a:solidFill>
                <a:prstClr val="black"/>
              </a:solidFill>
              <a:latin typeface="Calibri"/>
              <a:cs typeface="Calibri"/>
            </a:endParaRPr>
          </a:p>
          <a:p>
            <a:pPr marL="9525" defTabSz="609585">
              <a:spcBef>
                <a:spcPts val="41"/>
              </a:spcBef>
            </a:pPr>
            <a:r>
              <a:rPr sz="788" b="1" spc="-8" dirty="0">
                <a:solidFill>
                  <a:srgbClr val="75787B"/>
                </a:solidFill>
                <a:latin typeface="Calibri"/>
                <a:cs typeface="Calibri"/>
              </a:rPr>
              <a:t>3/3/22</a:t>
            </a:r>
            <a:endParaRPr sz="788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714201" y="3722924"/>
            <a:ext cx="617696" cy="33874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09585">
              <a:spcBef>
                <a:spcPts val="75"/>
              </a:spcBef>
            </a:pPr>
            <a:r>
              <a:rPr sz="1351" b="1" spc="-8" dirty="0">
                <a:solidFill>
                  <a:srgbClr val="CB5F15"/>
                </a:solidFill>
                <a:latin typeface="Calibri"/>
                <a:cs typeface="Calibri"/>
              </a:rPr>
              <a:t>$4.78/lb</a:t>
            </a:r>
            <a:endParaRPr sz="1351">
              <a:solidFill>
                <a:prstClr val="black"/>
              </a:solidFill>
              <a:latin typeface="Calibri"/>
              <a:cs typeface="Calibri"/>
            </a:endParaRPr>
          </a:p>
          <a:p>
            <a:pPr marL="9525" defTabSz="609585">
              <a:spcBef>
                <a:spcPts val="37"/>
              </a:spcBef>
            </a:pPr>
            <a:r>
              <a:rPr sz="788" b="1" spc="-8" dirty="0">
                <a:solidFill>
                  <a:srgbClr val="75787B"/>
                </a:solidFill>
                <a:latin typeface="Calibri"/>
                <a:cs typeface="Calibri"/>
              </a:rPr>
              <a:t>3/3/22</a:t>
            </a:r>
            <a:endParaRPr sz="788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4823459" y="3865626"/>
            <a:ext cx="2034540" cy="484823"/>
          </a:xfrm>
          <a:custGeom>
            <a:avLst/>
            <a:gdLst/>
            <a:ahLst/>
            <a:cxnLst/>
            <a:rect l="l" t="t" r="r" b="b"/>
            <a:pathLst>
              <a:path w="2712720" h="646429">
                <a:moveTo>
                  <a:pt x="2605024" y="0"/>
                </a:moveTo>
                <a:lnTo>
                  <a:pt x="107696" y="0"/>
                </a:lnTo>
                <a:lnTo>
                  <a:pt x="65777" y="8463"/>
                </a:lnTo>
                <a:lnTo>
                  <a:pt x="31545" y="31545"/>
                </a:lnTo>
                <a:lnTo>
                  <a:pt x="8463" y="65777"/>
                </a:lnTo>
                <a:lnTo>
                  <a:pt x="0" y="107695"/>
                </a:lnTo>
                <a:lnTo>
                  <a:pt x="0" y="538479"/>
                </a:lnTo>
                <a:lnTo>
                  <a:pt x="8463" y="580398"/>
                </a:lnTo>
                <a:lnTo>
                  <a:pt x="31545" y="614630"/>
                </a:lnTo>
                <a:lnTo>
                  <a:pt x="65777" y="637712"/>
                </a:lnTo>
                <a:lnTo>
                  <a:pt x="107696" y="646175"/>
                </a:lnTo>
                <a:lnTo>
                  <a:pt x="2605024" y="646175"/>
                </a:lnTo>
                <a:lnTo>
                  <a:pt x="2646942" y="637712"/>
                </a:lnTo>
                <a:lnTo>
                  <a:pt x="2681174" y="614630"/>
                </a:lnTo>
                <a:lnTo>
                  <a:pt x="2704256" y="580398"/>
                </a:lnTo>
                <a:lnTo>
                  <a:pt x="2712720" y="538479"/>
                </a:lnTo>
                <a:lnTo>
                  <a:pt x="2712720" y="107695"/>
                </a:lnTo>
                <a:lnTo>
                  <a:pt x="2704256" y="65777"/>
                </a:lnTo>
                <a:lnTo>
                  <a:pt x="2681174" y="31545"/>
                </a:lnTo>
                <a:lnTo>
                  <a:pt x="2646942" y="8463"/>
                </a:lnTo>
                <a:lnTo>
                  <a:pt x="2605024" y="0"/>
                </a:lnTo>
                <a:close/>
              </a:path>
            </a:pathLst>
          </a:custGeom>
          <a:solidFill>
            <a:srgbClr val="00698E"/>
          </a:solidFill>
        </p:spPr>
        <p:txBody>
          <a:bodyPr wrap="square" lIns="0" tIns="0" rIns="0" bIns="0" rtlCol="0"/>
          <a:lstStyle/>
          <a:p>
            <a:pPr defTabSz="609585"/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916455" y="3961861"/>
            <a:ext cx="1865948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09585">
              <a:spcBef>
                <a:spcPts val="75"/>
              </a:spcBef>
            </a:pP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March</a:t>
            </a:r>
            <a:r>
              <a:rPr spc="-3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2022</a:t>
            </a:r>
            <a:r>
              <a:rPr spc="-4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pc="-8" dirty="0">
                <a:solidFill>
                  <a:srgbClr val="FFFFFF"/>
                </a:solidFill>
                <a:latin typeface="Calibri"/>
                <a:cs typeface="Calibri"/>
              </a:rPr>
              <a:t>Update</a:t>
            </a:r>
            <a:endParaRPr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5" name="object 35"/>
          <p:cNvSpPr txBox="1">
            <a:spLocks noGrp="1"/>
          </p:cNvSpPr>
          <p:nvPr>
            <p:ph type="ftr" sz="quarter" idx="5"/>
          </p:nvPr>
        </p:nvSpPr>
        <p:spPr>
          <a:xfrm>
            <a:off x="8926303" y="8514753"/>
            <a:ext cx="1309371" cy="848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800" b="0" i="0">
                <a:solidFill>
                  <a:srgbClr val="75787B"/>
                </a:solidFill>
                <a:latin typeface="Calibri"/>
                <a:cs typeface="Calibri"/>
              </a:defRPr>
            </a:lvl1pPr>
          </a:lstStyle>
          <a:p>
            <a:pPr marL="9525" defTabSz="609585">
              <a:lnSpc>
                <a:spcPts val="641"/>
              </a:lnSpc>
            </a:pPr>
            <a:r>
              <a:rPr lang="en-US" spc="-11"/>
              <a:t>HUBBELLPOWERSYSTEMS.COM</a:t>
            </a:r>
            <a:endParaRPr spc="-8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1379" y="1054374"/>
            <a:ext cx="2277904" cy="383567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pPr marL="9525">
              <a:spcBef>
                <a:spcPts val="75"/>
              </a:spcBef>
            </a:pPr>
            <a:r>
              <a:rPr sz="2700" dirty="0"/>
              <a:t>Other </a:t>
            </a:r>
            <a:r>
              <a:rPr sz="2700" spc="-8" dirty="0"/>
              <a:t>Materials</a:t>
            </a:r>
            <a:endParaRPr sz="2700"/>
          </a:p>
        </p:txBody>
      </p:sp>
      <p:sp>
        <p:nvSpPr>
          <p:cNvPr id="3" name="object 3"/>
          <p:cNvSpPr/>
          <p:nvPr/>
        </p:nvSpPr>
        <p:spPr>
          <a:xfrm>
            <a:off x="491491" y="1591055"/>
            <a:ext cx="8108156" cy="7620"/>
          </a:xfrm>
          <a:custGeom>
            <a:avLst/>
            <a:gdLst/>
            <a:ahLst/>
            <a:cxnLst/>
            <a:rect l="l" t="t" r="r" b="b"/>
            <a:pathLst>
              <a:path w="10810875" h="10159">
                <a:moveTo>
                  <a:pt x="0" y="10109"/>
                </a:moveTo>
                <a:lnTo>
                  <a:pt x="10810633" y="0"/>
                </a:lnTo>
              </a:path>
            </a:pathLst>
          </a:custGeom>
          <a:ln w="12700">
            <a:solidFill>
              <a:srgbClr val="CB5F15"/>
            </a:solidFill>
          </a:ln>
        </p:spPr>
        <p:txBody>
          <a:bodyPr wrap="square" lIns="0" tIns="0" rIns="0" bIns="0" rtlCol="0"/>
          <a:lstStyle/>
          <a:p>
            <a:pPr defTabSz="609585"/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32153" y="4263393"/>
            <a:ext cx="5109211" cy="1262063"/>
          </a:xfrm>
          <a:custGeom>
            <a:avLst/>
            <a:gdLst/>
            <a:ahLst/>
            <a:cxnLst/>
            <a:rect l="l" t="t" r="r" b="b"/>
            <a:pathLst>
              <a:path w="6812280" h="1682750">
                <a:moveTo>
                  <a:pt x="6531864" y="0"/>
                </a:moveTo>
                <a:lnTo>
                  <a:pt x="280416" y="0"/>
                </a:lnTo>
                <a:lnTo>
                  <a:pt x="234932" y="3669"/>
                </a:lnTo>
                <a:lnTo>
                  <a:pt x="191785" y="14295"/>
                </a:lnTo>
                <a:lnTo>
                  <a:pt x="151551" y="31298"/>
                </a:lnTo>
                <a:lnTo>
                  <a:pt x="114808" y="54101"/>
                </a:lnTo>
                <a:lnTo>
                  <a:pt x="82134" y="82129"/>
                </a:lnTo>
                <a:lnTo>
                  <a:pt x="54105" y="114802"/>
                </a:lnTo>
                <a:lnTo>
                  <a:pt x="31300" y="151545"/>
                </a:lnTo>
                <a:lnTo>
                  <a:pt x="14296" y="191780"/>
                </a:lnTo>
                <a:lnTo>
                  <a:pt x="3670" y="234929"/>
                </a:lnTo>
                <a:lnTo>
                  <a:pt x="0" y="280415"/>
                </a:lnTo>
                <a:lnTo>
                  <a:pt x="0" y="1402079"/>
                </a:lnTo>
                <a:lnTo>
                  <a:pt x="3670" y="1447563"/>
                </a:lnTo>
                <a:lnTo>
                  <a:pt x="14296" y="1490710"/>
                </a:lnTo>
                <a:lnTo>
                  <a:pt x="31300" y="1530944"/>
                </a:lnTo>
                <a:lnTo>
                  <a:pt x="54105" y="1567687"/>
                </a:lnTo>
                <a:lnTo>
                  <a:pt x="82134" y="1600361"/>
                </a:lnTo>
                <a:lnTo>
                  <a:pt x="114808" y="1628390"/>
                </a:lnTo>
                <a:lnTo>
                  <a:pt x="151551" y="1651195"/>
                </a:lnTo>
                <a:lnTo>
                  <a:pt x="191785" y="1668199"/>
                </a:lnTo>
                <a:lnTo>
                  <a:pt x="234932" y="1678825"/>
                </a:lnTo>
                <a:lnTo>
                  <a:pt x="280416" y="1682495"/>
                </a:lnTo>
                <a:lnTo>
                  <a:pt x="6531864" y="1682495"/>
                </a:lnTo>
                <a:lnTo>
                  <a:pt x="6577347" y="1678825"/>
                </a:lnTo>
                <a:lnTo>
                  <a:pt x="6620494" y="1668199"/>
                </a:lnTo>
                <a:lnTo>
                  <a:pt x="6660728" y="1651195"/>
                </a:lnTo>
                <a:lnTo>
                  <a:pt x="6697471" y="1628390"/>
                </a:lnTo>
                <a:lnTo>
                  <a:pt x="6730145" y="1600361"/>
                </a:lnTo>
                <a:lnTo>
                  <a:pt x="6758174" y="1567687"/>
                </a:lnTo>
                <a:lnTo>
                  <a:pt x="6780979" y="1530944"/>
                </a:lnTo>
                <a:lnTo>
                  <a:pt x="6797983" y="1490710"/>
                </a:lnTo>
                <a:lnTo>
                  <a:pt x="6808609" y="1447563"/>
                </a:lnTo>
                <a:lnTo>
                  <a:pt x="6812280" y="1402079"/>
                </a:lnTo>
                <a:lnTo>
                  <a:pt x="6812280" y="280415"/>
                </a:lnTo>
                <a:lnTo>
                  <a:pt x="6808609" y="234929"/>
                </a:lnTo>
                <a:lnTo>
                  <a:pt x="6797983" y="191780"/>
                </a:lnTo>
                <a:lnTo>
                  <a:pt x="6780979" y="151545"/>
                </a:lnTo>
                <a:lnTo>
                  <a:pt x="6758174" y="114802"/>
                </a:lnTo>
                <a:lnTo>
                  <a:pt x="6730145" y="82129"/>
                </a:lnTo>
                <a:lnTo>
                  <a:pt x="6697471" y="54101"/>
                </a:lnTo>
                <a:lnTo>
                  <a:pt x="6660728" y="31298"/>
                </a:lnTo>
                <a:lnTo>
                  <a:pt x="6620494" y="14295"/>
                </a:lnTo>
                <a:lnTo>
                  <a:pt x="6577347" y="3669"/>
                </a:lnTo>
                <a:lnTo>
                  <a:pt x="6531864" y="0"/>
                </a:lnTo>
                <a:close/>
              </a:path>
            </a:pathLst>
          </a:custGeom>
          <a:solidFill>
            <a:srgbClr val="75787B">
              <a:alpha val="19999"/>
            </a:srgbClr>
          </a:solidFill>
        </p:spPr>
        <p:txBody>
          <a:bodyPr wrap="square" lIns="0" tIns="0" rIns="0" bIns="0" rtlCol="0"/>
          <a:lstStyle/>
          <a:p>
            <a:pPr defTabSz="609585"/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79965" y="4559644"/>
            <a:ext cx="4756785" cy="813684"/>
          </a:xfrm>
          <a:prstGeom prst="rect">
            <a:avLst/>
          </a:prstGeom>
        </p:spPr>
        <p:txBody>
          <a:bodyPr vert="horz" wrap="square" lIns="0" tIns="66675" rIns="0" bIns="0" rtlCol="0">
            <a:spAutoFit/>
          </a:bodyPr>
          <a:lstStyle/>
          <a:p>
            <a:pPr marL="224309" indent="-215260" defTabSz="609585">
              <a:spcBef>
                <a:spcPts val="525"/>
              </a:spcBef>
              <a:buFont typeface="Arial"/>
              <a:buChar char="•"/>
              <a:tabLst>
                <a:tab pos="224309" algn="l"/>
                <a:tab pos="224785" algn="l"/>
              </a:tabLst>
            </a:pP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Silicon</a:t>
            </a:r>
            <a:r>
              <a:rPr sz="900" spc="-19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pricing</a:t>
            </a:r>
            <a:r>
              <a:rPr sz="900" spc="8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has</a:t>
            </a:r>
            <a:r>
              <a:rPr sz="900" spc="-31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spiked</a:t>
            </a:r>
            <a:r>
              <a:rPr sz="900" spc="-19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since</a:t>
            </a:r>
            <a:r>
              <a:rPr sz="900" spc="-19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Sep</a:t>
            </a:r>
            <a:r>
              <a:rPr sz="900" spc="-23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driving</a:t>
            </a:r>
            <a:r>
              <a:rPr sz="900" spc="-27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up</a:t>
            </a:r>
            <a:r>
              <a:rPr sz="900" spc="-23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prices</a:t>
            </a:r>
            <a:r>
              <a:rPr sz="900" spc="-11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for</a:t>
            </a:r>
            <a:r>
              <a:rPr sz="900" spc="-23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silicone</a:t>
            </a:r>
            <a:r>
              <a:rPr sz="900" spc="-4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and</a:t>
            </a:r>
            <a:r>
              <a:rPr sz="900" spc="-19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metallic</a:t>
            </a:r>
            <a:r>
              <a:rPr sz="900" spc="-4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spc="-8" dirty="0">
                <a:solidFill>
                  <a:srgbClr val="75787B"/>
                </a:solidFill>
                <a:latin typeface="Calibri"/>
                <a:cs typeface="Calibri"/>
              </a:rPr>
              <a:t>alloys.</a:t>
            </a:r>
            <a:endParaRPr sz="900">
              <a:solidFill>
                <a:prstClr val="black"/>
              </a:solidFill>
              <a:latin typeface="Calibri"/>
              <a:cs typeface="Calibri"/>
            </a:endParaRPr>
          </a:p>
          <a:p>
            <a:pPr marL="224309" indent="-215260" defTabSz="609585">
              <a:spcBef>
                <a:spcPts val="451"/>
              </a:spcBef>
              <a:buFont typeface="Arial"/>
              <a:buChar char="•"/>
              <a:tabLst>
                <a:tab pos="224309" algn="l"/>
                <a:tab pos="224785" algn="l"/>
              </a:tabLst>
            </a:pP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Magnesium</a:t>
            </a:r>
            <a:r>
              <a:rPr sz="900" spc="-23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has</a:t>
            </a:r>
            <a:r>
              <a:rPr sz="900" spc="-11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also</a:t>
            </a:r>
            <a:r>
              <a:rPr sz="900" spc="-11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spiked</a:t>
            </a:r>
            <a:r>
              <a:rPr sz="900" spc="11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over</a:t>
            </a:r>
            <a:r>
              <a:rPr sz="900" spc="-45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a</a:t>
            </a:r>
            <a:r>
              <a:rPr sz="900" spc="-4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similar</a:t>
            </a:r>
            <a:r>
              <a:rPr sz="900" spc="8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spc="-8" dirty="0">
                <a:solidFill>
                  <a:srgbClr val="75787B"/>
                </a:solidFill>
                <a:latin typeface="Calibri"/>
                <a:cs typeface="Calibri"/>
              </a:rPr>
              <a:t>timeframe.</a:t>
            </a:r>
            <a:endParaRPr sz="900">
              <a:solidFill>
                <a:prstClr val="black"/>
              </a:solidFill>
              <a:latin typeface="Calibri"/>
              <a:cs typeface="Calibri"/>
            </a:endParaRPr>
          </a:p>
          <a:p>
            <a:pPr marL="224309" indent="-215260" defTabSz="609585">
              <a:spcBef>
                <a:spcPts val="451"/>
              </a:spcBef>
              <a:buFont typeface="Arial"/>
              <a:buChar char="•"/>
              <a:tabLst>
                <a:tab pos="224309" algn="l"/>
                <a:tab pos="224785" algn="l"/>
              </a:tabLst>
            </a:pP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Suppliers</a:t>
            </a:r>
            <a:r>
              <a:rPr sz="900" spc="-11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are</a:t>
            </a:r>
            <a:r>
              <a:rPr sz="900" spc="-35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adding</a:t>
            </a:r>
            <a:r>
              <a:rPr sz="900" spc="-19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price</a:t>
            </a:r>
            <a:r>
              <a:rPr sz="900" spc="-23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increases for</a:t>
            </a:r>
            <a:r>
              <a:rPr sz="900" spc="-31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these</a:t>
            </a:r>
            <a:r>
              <a:rPr sz="900" spc="-37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material</a:t>
            </a:r>
            <a:r>
              <a:rPr sz="900" spc="-27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components</a:t>
            </a:r>
            <a:r>
              <a:rPr sz="900" spc="-19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after</a:t>
            </a:r>
            <a:r>
              <a:rPr sz="900" spc="-31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contracts</a:t>
            </a:r>
            <a:r>
              <a:rPr sz="900" spc="-31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expire</a:t>
            </a:r>
            <a:r>
              <a:rPr sz="900" spc="-27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in</a:t>
            </a:r>
            <a:r>
              <a:rPr sz="900" spc="-27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spc="-8" dirty="0">
                <a:solidFill>
                  <a:srgbClr val="75787B"/>
                </a:solidFill>
                <a:latin typeface="Calibri"/>
                <a:cs typeface="Calibri"/>
              </a:rPr>
              <a:t>2021.</a:t>
            </a:r>
            <a:endParaRPr sz="900">
              <a:solidFill>
                <a:prstClr val="black"/>
              </a:solidFill>
              <a:latin typeface="Calibri"/>
              <a:cs typeface="Calibri"/>
            </a:endParaRPr>
          </a:p>
          <a:p>
            <a:pPr marL="224309" indent="-215260" defTabSz="609585">
              <a:spcBef>
                <a:spcPts val="451"/>
              </a:spcBef>
              <a:buFont typeface="Arial"/>
              <a:buChar char="•"/>
              <a:tabLst>
                <a:tab pos="224309" algn="l"/>
                <a:tab pos="224785" algn="l"/>
              </a:tabLst>
            </a:pP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Prices</a:t>
            </a:r>
            <a:r>
              <a:rPr sz="900" spc="-15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expected</a:t>
            </a:r>
            <a:r>
              <a:rPr sz="900" spc="-19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to</a:t>
            </a:r>
            <a:r>
              <a:rPr sz="900" spc="-23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remain</a:t>
            </a:r>
            <a:r>
              <a:rPr sz="900" spc="-15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elevated</a:t>
            </a:r>
            <a:r>
              <a:rPr sz="900" spc="-35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through</a:t>
            </a:r>
            <a:r>
              <a:rPr sz="900" spc="-19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at</a:t>
            </a:r>
            <a:r>
              <a:rPr sz="900" spc="-45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least</a:t>
            </a:r>
            <a:r>
              <a:rPr sz="900" spc="-11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early</a:t>
            </a:r>
            <a:r>
              <a:rPr sz="900" spc="-4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spc="-8" dirty="0">
                <a:solidFill>
                  <a:srgbClr val="75787B"/>
                </a:solidFill>
                <a:latin typeface="Calibri"/>
                <a:cs typeface="Calibri"/>
              </a:rPr>
              <a:t>2022.</a:t>
            </a:r>
            <a:endParaRPr sz="900">
              <a:solidFill>
                <a:prstClr val="black"/>
              </a:solidFill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484347" y="1732502"/>
            <a:ext cx="3278981" cy="1966913"/>
            <a:chOff x="645794" y="1167002"/>
            <a:chExt cx="4371975" cy="2622550"/>
          </a:xfrm>
        </p:grpSpPr>
        <p:pic>
          <p:nvPicPr>
            <p:cNvPr id="7" name="object 7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5319" y="1176528"/>
              <a:ext cx="4352531" cy="2602991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50557" y="1171765"/>
              <a:ext cx="4362450" cy="2613025"/>
            </a:xfrm>
            <a:custGeom>
              <a:avLst/>
              <a:gdLst/>
              <a:ahLst/>
              <a:cxnLst/>
              <a:rect l="l" t="t" r="r" b="b"/>
              <a:pathLst>
                <a:path w="4362450" h="2613025">
                  <a:moveTo>
                    <a:pt x="0" y="0"/>
                  </a:moveTo>
                  <a:lnTo>
                    <a:pt x="4362069" y="0"/>
                  </a:lnTo>
                  <a:lnTo>
                    <a:pt x="4362069" y="2612517"/>
                  </a:lnTo>
                  <a:lnTo>
                    <a:pt x="0" y="2612517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75787B"/>
              </a:solidFill>
            </a:ln>
          </p:spPr>
          <p:txBody>
            <a:bodyPr wrap="square" lIns="0" tIns="0" rIns="0" bIns="0" rtlCol="0"/>
            <a:lstStyle/>
            <a:p>
              <a:pPr defTabSz="609585"/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4231461" y="2490919"/>
            <a:ext cx="536259" cy="57644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09585">
              <a:spcBef>
                <a:spcPts val="75"/>
              </a:spcBef>
            </a:pPr>
            <a:r>
              <a:rPr b="1" spc="-15" dirty="0">
                <a:solidFill>
                  <a:srgbClr val="CB5F15"/>
                </a:solidFill>
                <a:latin typeface="Calibri"/>
                <a:cs typeface="Calibri"/>
              </a:rPr>
              <a:t>396%</a:t>
            </a:r>
            <a:endParaRPr>
              <a:solidFill>
                <a:prstClr val="black"/>
              </a:solidFill>
              <a:latin typeface="Calibri"/>
              <a:cs typeface="Calibri"/>
            </a:endParaRPr>
          </a:p>
          <a:p>
            <a:pPr marL="9525" marR="21430" defTabSz="609585">
              <a:spcBef>
                <a:spcPts val="53"/>
              </a:spcBef>
            </a:pPr>
            <a:r>
              <a:rPr sz="900" spc="-8" dirty="0">
                <a:solidFill>
                  <a:srgbClr val="75787B"/>
                </a:solidFill>
                <a:latin typeface="Calibri Light"/>
                <a:cs typeface="Calibri Light"/>
              </a:rPr>
              <a:t>Increase</a:t>
            </a:r>
            <a:r>
              <a:rPr sz="900" spc="-35" dirty="0">
                <a:solidFill>
                  <a:srgbClr val="75787B"/>
                </a:solidFill>
                <a:latin typeface="Calibri Light"/>
                <a:cs typeface="Calibri Light"/>
              </a:rPr>
              <a:t> </a:t>
            </a:r>
            <a:r>
              <a:rPr sz="900" spc="-19" dirty="0">
                <a:solidFill>
                  <a:srgbClr val="75787B"/>
                </a:solidFill>
                <a:latin typeface="Calibri Light"/>
                <a:cs typeface="Calibri Light"/>
              </a:rPr>
              <a:t>vs </a:t>
            </a:r>
            <a:r>
              <a:rPr sz="900" spc="-15" dirty="0">
                <a:solidFill>
                  <a:srgbClr val="75787B"/>
                </a:solidFill>
                <a:latin typeface="Calibri Light"/>
                <a:cs typeface="Calibri Light"/>
              </a:rPr>
              <a:t>2020</a:t>
            </a:r>
            <a:endParaRPr sz="900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840481" y="2290573"/>
            <a:ext cx="350044" cy="932975"/>
          </a:xfrm>
          <a:custGeom>
            <a:avLst/>
            <a:gdLst/>
            <a:ahLst/>
            <a:cxnLst/>
            <a:rect l="l" t="t" r="r" b="b"/>
            <a:pathLst>
              <a:path w="466725" h="1243964">
                <a:moveTo>
                  <a:pt x="0" y="0"/>
                </a:moveTo>
                <a:lnTo>
                  <a:pt x="73700" y="1981"/>
                </a:lnTo>
                <a:lnTo>
                  <a:pt x="137708" y="7498"/>
                </a:lnTo>
                <a:lnTo>
                  <a:pt x="188183" y="15910"/>
                </a:lnTo>
                <a:lnTo>
                  <a:pt x="233172" y="38862"/>
                </a:lnTo>
                <a:lnTo>
                  <a:pt x="233172" y="582930"/>
                </a:lnTo>
                <a:lnTo>
                  <a:pt x="245059" y="595213"/>
                </a:lnTo>
                <a:lnTo>
                  <a:pt x="278160" y="605881"/>
                </a:lnTo>
                <a:lnTo>
                  <a:pt x="328635" y="614293"/>
                </a:lnTo>
                <a:lnTo>
                  <a:pt x="392643" y="619810"/>
                </a:lnTo>
                <a:lnTo>
                  <a:pt x="466344" y="621792"/>
                </a:lnTo>
                <a:lnTo>
                  <a:pt x="392643" y="623773"/>
                </a:lnTo>
                <a:lnTo>
                  <a:pt x="328635" y="629290"/>
                </a:lnTo>
                <a:lnTo>
                  <a:pt x="278160" y="637702"/>
                </a:lnTo>
                <a:lnTo>
                  <a:pt x="245059" y="648370"/>
                </a:lnTo>
                <a:lnTo>
                  <a:pt x="233172" y="660654"/>
                </a:lnTo>
                <a:lnTo>
                  <a:pt x="233172" y="1204722"/>
                </a:lnTo>
                <a:lnTo>
                  <a:pt x="221284" y="1217005"/>
                </a:lnTo>
                <a:lnTo>
                  <a:pt x="188183" y="1227673"/>
                </a:lnTo>
                <a:lnTo>
                  <a:pt x="137708" y="1236085"/>
                </a:lnTo>
                <a:lnTo>
                  <a:pt x="73700" y="1241602"/>
                </a:lnTo>
                <a:lnTo>
                  <a:pt x="0" y="1243584"/>
                </a:lnTo>
              </a:path>
            </a:pathLst>
          </a:custGeom>
          <a:ln w="25400">
            <a:solidFill>
              <a:srgbClr val="CB5F15"/>
            </a:solidFill>
          </a:ln>
        </p:spPr>
        <p:txBody>
          <a:bodyPr wrap="square" lIns="0" tIns="0" rIns="0" bIns="0" rtlCol="0"/>
          <a:lstStyle/>
          <a:p>
            <a:pPr defTabSz="609585"/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4857466" y="1730216"/>
            <a:ext cx="3278981" cy="1968819"/>
            <a:chOff x="6476619" y="1163955"/>
            <a:chExt cx="4371975" cy="2625090"/>
          </a:xfrm>
        </p:grpSpPr>
        <p:pic>
          <p:nvPicPr>
            <p:cNvPr id="12" name="object 12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86144" y="1173480"/>
              <a:ext cx="4352531" cy="2606040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481381" y="1168717"/>
              <a:ext cx="4362450" cy="2615565"/>
            </a:xfrm>
            <a:custGeom>
              <a:avLst/>
              <a:gdLst/>
              <a:ahLst/>
              <a:cxnLst/>
              <a:rect l="l" t="t" r="r" b="b"/>
              <a:pathLst>
                <a:path w="4362450" h="2615565">
                  <a:moveTo>
                    <a:pt x="0" y="0"/>
                  </a:moveTo>
                  <a:lnTo>
                    <a:pt x="4362069" y="0"/>
                  </a:lnTo>
                  <a:lnTo>
                    <a:pt x="4362069" y="2615565"/>
                  </a:lnTo>
                  <a:lnTo>
                    <a:pt x="0" y="2615565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75787B"/>
              </a:solidFill>
            </a:ln>
          </p:spPr>
          <p:txBody>
            <a:bodyPr wrap="square" lIns="0" tIns="0" rIns="0" bIns="0" rtlCol="0"/>
            <a:lstStyle/>
            <a:p>
              <a:pPr defTabSz="609585"/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8546445" y="2398446"/>
            <a:ext cx="536259" cy="590386"/>
          </a:xfrm>
          <a:prstGeom prst="rect">
            <a:avLst/>
          </a:prstGeom>
        </p:spPr>
        <p:txBody>
          <a:bodyPr vert="horz" wrap="square" lIns="0" tIns="23336" rIns="0" bIns="0" rtlCol="0">
            <a:spAutoFit/>
          </a:bodyPr>
          <a:lstStyle/>
          <a:p>
            <a:pPr marL="9525" defTabSz="609585">
              <a:spcBef>
                <a:spcPts val="183"/>
              </a:spcBef>
            </a:pPr>
            <a:r>
              <a:rPr b="1" spc="-15" dirty="0">
                <a:solidFill>
                  <a:srgbClr val="CB5F15"/>
                </a:solidFill>
                <a:latin typeface="Calibri"/>
                <a:cs typeface="Calibri"/>
              </a:rPr>
              <a:t>203%</a:t>
            </a:r>
            <a:endParaRPr>
              <a:solidFill>
                <a:prstClr val="black"/>
              </a:solidFill>
              <a:latin typeface="Calibri"/>
              <a:cs typeface="Calibri"/>
            </a:endParaRPr>
          </a:p>
          <a:p>
            <a:pPr marL="9525" marR="21430" defTabSz="609585">
              <a:spcBef>
                <a:spcPts val="53"/>
              </a:spcBef>
            </a:pPr>
            <a:r>
              <a:rPr sz="900" spc="-8" dirty="0">
                <a:solidFill>
                  <a:srgbClr val="75787B"/>
                </a:solidFill>
                <a:latin typeface="Calibri Light"/>
                <a:cs typeface="Calibri Light"/>
              </a:rPr>
              <a:t>Increase</a:t>
            </a:r>
            <a:r>
              <a:rPr sz="900" spc="-35" dirty="0">
                <a:solidFill>
                  <a:srgbClr val="75787B"/>
                </a:solidFill>
                <a:latin typeface="Calibri Light"/>
                <a:cs typeface="Calibri Light"/>
              </a:rPr>
              <a:t> </a:t>
            </a:r>
            <a:r>
              <a:rPr sz="900" spc="-19" dirty="0">
                <a:solidFill>
                  <a:srgbClr val="75787B"/>
                </a:solidFill>
                <a:latin typeface="Calibri Light"/>
                <a:cs typeface="Calibri Light"/>
              </a:rPr>
              <a:t>vs </a:t>
            </a:r>
            <a:r>
              <a:rPr sz="900" spc="-15" dirty="0">
                <a:solidFill>
                  <a:srgbClr val="75787B"/>
                </a:solidFill>
                <a:latin typeface="Calibri Light"/>
                <a:cs typeface="Calibri Light"/>
              </a:rPr>
              <a:t>2020</a:t>
            </a:r>
            <a:endParaRPr sz="900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8183882" y="2164843"/>
            <a:ext cx="331469" cy="1035844"/>
          </a:xfrm>
          <a:custGeom>
            <a:avLst/>
            <a:gdLst/>
            <a:ahLst/>
            <a:cxnLst/>
            <a:rect l="l" t="t" r="r" b="b"/>
            <a:pathLst>
              <a:path w="441959" h="1381125">
                <a:moveTo>
                  <a:pt x="0" y="0"/>
                </a:moveTo>
                <a:lnTo>
                  <a:pt x="69847" y="1877"/>
                </a:lnTo>
                <a:lnTo>
                  <a:pt x="130509" y="7104"/>
                </a:lnTo>
                <a:lnTo>
                  <a:pt x="178344" y="15076"/>
                </a:lnTo>
                <a:lnTo>
                  <a:pt x="220979" y="36830"/>
                </a:lnTo>
                <a:lnTo>
                  <a:pt x="220979" y="653542"/>
                </a:lnTo>
                <a:lnTo>
                  <a:pt x="232245" y="665184"/>
                </a:lnTo>
                <a:lnTo>
                  <a:pt x="263615" y="675295"/>
                </a:lnTo>
                <a:lnTo>
                  <a:pt x="311450" y="683267"/>
                </a:lnTo>
                <a:lnTo>
                  <a:pt x="372112" y="688494"/>
                </a:lnTo>
                <a:lnTo>
                  <a:pt x="441959" y="690372"/>
                </a:lnTo>
                <a:lnTo>
                  <a:pt x="372112" y="692249"/>
                </a:lnTo>
                <a:lnTo>
                  <a:pt x="311450" y="697476"/>
                </a:lnTo>
                <a:lnTo>
                  <a:pt x="263615" y="705448"/>
                </a:lnTo>
                <a:lnTo>
                  <a:pt x="232245" y="715559"/>
                </a:lnTo>
                <a:lnTo>
                  <a:pt x="220979" y="727202"/>
                </a:lnTo>
                <a:lnTo>
                  <a:pt x="220979" y="1343914"/>
                </a:lnTo>
                <a:lnTo>
                  <a:pt x="209714" y="1355556"/>
                </a:lnTo>
                <a:lnTo>
                  <a:pt x="178344" y="1365667"/>
                </a:lnTo>
                <a:lnTo>
                  <a:pt x="130509" y="1373639"/>
                </a:lnTo>
                <a:lnTo>
                  <a:pt x="69847" y="1378866"/>
                </a:lnTo>
                <a:lnTo>
                  <a:pt x="0" y="1380744"/>
                </a:lnTo>
              </a:path>
            </a:pathLst>
          </a:custGeom>
          <a:ln w="25400">
            <a:solidFill>
              <a:srgbClr val="CB5F15"/>
            </a:solidFill>
          </a:ln>
        </p:spPr>
        <p:txBody>
          <a:bodyPr wrap="square" lIns="0" tIns="0" rIns="0" bIns="0" rtlCol="0"/>
          <a:lstStyle/>
          <a:p>
            <a:pPr defTabSz="609585"/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978407" y="3989070"/>
            <a:ext cx="2034540" cy="484823"/>
          </a:xfrm>
          <a:custGeom>
            <a:avLst/>
            <a:gdLst/>
            <a:ahLst/>
            <a:cxnLst/>
            <a:rect l="l" t="t" r="r" b="b"/>
            <a:pathLst>
              <a:path w="2712720" h="646429">
                <a:moveTo>
                  <a:pt x="2605024" y="0"/>
                </a:moveTo>
                <a:lnTo>
                  <a:pt x="107696" y="0"/>
                </a:lnTo>
                <a:lnTo>
                  <a:pt x="65777" y="8463"/>
                </a:lnTo>
                <a:lnTo>
                  <a:pt x="31545" y="31545"/>
                </a:lnTo>
                <a:lnTo>
                  <a:pt x="8463" y="65777"/>
                </a:lnTo>
                <a:lnTo>
                  <a:pt x="0" y="107696"/>
                </a:lnTo>
                <a:lnTo>
                  <a:pt x="0" y="538480"/>
                </a:lnTo>
                <a:lnTo>
                  <a:pt x="8463" y="580398"/>
                </a:lnTo>
                <a:lnTo>
                  <a:pt x="31545" y="614630"/>
                </a:lnTo>
                <a:lnTo>
                  <a:pt x="65777" y="637712"/>
                </a:lnTo>
                <a:lnTo>
                  <a:pt x="107696" y="646176"/>
                </a:lnTo>
                <a:lnTo>
                  <a:pt x="2605024" y="646176"/>
                </a:lnTo>
                <a:lnTo>
                  <a:pt x="2646947" y="637712"/>
                </a:lnTo>
                <a:lnTo>
                  <a:pt x="2681179" y="614630"/>
                </a:lnTo>
                <a:lnTo>
                  <a:pt x="2704257" y="580398"/>
                </a:lnTo>
                <a:lnTo>
                  <a:pt x="2712720" y="538480"/>
                </a:lnTo>
                <a:lnTo>
                  <a:pt x="2712720" y="107696"/>
                </a:lnTo>
                <a:lnTo>
                  <a:pt x="2704257" y="65777"/>
                </a:lnTo>
                <a:lnTo>
                  <a:pt x="2681179" y="31545"/>
                </a:lnTo>
                <a:lnTo>
                  <a:pt x="2646947" y="8463"/>
                </a:lnTo>
                <a:lnTo>
                  <a:pt x="2605024" y="0"/>
                </a:lnTo>
                <a:close/>
              </a:path>
            </a:pathLst>
          </a:custGeom>
          <a:solidFill>
            <a:srgbClr val="00698E"/>
          </a:solidFill>
        </p:spPr>
        <p:txBody>
          <a:bodyPr wrap="square" lIns="0" tIns="0" rIns="0" bIns="0" rtlCol="0"/>
          <a:lstStyle/>
          <a:p>
            <a:pPr defTabSz="609585"/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70725" y="4086589"/>
            <a:ext cx="1865948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09585">
              <a:spcBef>
                <a:spcPts val="75"/>
              </a:spcBef>
            </a:pP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March</a:t>
            </a:r>
            <a:r>
              <a:rPr spc="-3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2022</a:t>
            </a:r>
            <a:r>
              <a:rPr spc="-4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pc="-8" dirty="0">
                <a:solidFill>
                  <a:srgbClr val="FFFFFF"/>
                </a:solidFill>
                <a:latin typeface="Calibri"/>
                <a:cs typeface="Calibri"/>
              </a:rPr>
              <a:t>Update</a:t>
            </a:r>
            <a:endParaRPr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ftr" sz="quarter" idx="5"/>
          </p:nvPr>
        </p:nvSpPr>
        <p:spPr>
          <a:xfrm>
            <a:off x="8926303" y="8514753"/>
            <a:ext cx="1309371" cy="848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800" b="0" i="0">
                <a:solidFill>
                  <a:srgbClr val="75787B"/>
                </a:solidFill>
                <a:latin typeface="Calibri"/>
                <a:cs typeface="Calibri"/>
              </a:defRPr>
            </a:lvl1pPr>
          </a:lstStyle>
          <a:p>
            <a:pPr marL="9525" defTabSz="609585">
              <a:lnSpc>
                <a:spcPts val="641"/>
              </a:lnSpc>
            </a:pPr>
            <a:r>
              <a:rPr lang="en-US" spc="-11"/>
              <a:t>HUBBELLPOWERSYSTEMS.COM</a:t>
            </a:r>
            <a:endParaRPr spc="-8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1892" y="3682749"/>
            <a:ext cx="2436867" cy="209397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81380" y="1054374"/>
            <a:ext cx="923925" cy="383567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pPr marL="9525">
              <a:spcBef>
                <a:spcPts val="75"/>
              </a:spcBef>
            </a:pPr>
            <a:r>
              <a:rPr sz="2700" spc="-8" dirty="0"/>
              <a:t>Resins</a:t>
            </a:r>
            <a:endParaRPr sz="2700"/>
          </a:p>
        </p:txBody>
      </p:sp>
      <p:sp>
        <p:nvSpPr>
          <p:cNvPr id="4" name="object 4"/>
          <p:cNvSpPr/>
          <p:nvPr/>
        </p:nvSpPr>
        <p:spPr>
          <a:xfrm>
            <a:off x="491491" y="1591055"/>
            <a:ext cx="8108156" cy="7620"/>
          </a:xfrm>
          <a:custGeom>
            <a:avLst/>
            <a:gdLst/>
            <a:ahLst/>
            <a:cxnLst/>
            <a:rect l="l" t="t" r="r" b="b"/>
            <a:pathLst>
              <a:path w="10810875" h="10159">
                <a:moveTo>
                  <a:pt x="0" y="10109"/>
                </a:moveTo>
                <a:lnTo>
                  <a:pt x="10810633" y="0"/>
                </a:lnTo>
              </a:path>
            </a:pathLst>
          </a:custGeom>
          <a:ln w="12700">
            <a:solidFill>
              <a:srgbClr val="CB5F15"/>
            </a:solidFill>
          </a:ln>
        </p:spPr>
        <p:txBody>
          <a:bodyPr wrap="square" lIns="0" tIns="0" rIns="0" bIns="0" rtlCol="0"/>
          <a:lstStyle/>
          <a:p>
            <a:pPr defTabSz="609585"/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327917" y="4348890"/>
            <a:ext cx="536259" cy="590386"/>
          </a:xfrm>
          <a:prstGeom prst="rect">
            <a:avLst/>
          </a:prstGeom>
        </p:spPr>
        <p:txBody>
          <a:bodyPr vert="horz" wrap="square" lIns="0" tIns="23336" rIns="0" bIns="0" rtlCol="0">
            <a:spAutoFit/>
          </a:bodyPr>
          <a:lstStyle/>
          <a:p>
            <a:pPr marL="9525" defTabSz="609585">
              <a:spcBef>
                <a:spcPts val="183"/>
              </a:spcBef>
            </a:pPr>
            <a:r>
              <a:rPr b="1" spc="-15" dirty="0">
                <a:solidFill>
                  <a:srgbClr val="CB5F15"/>
                </a:solidFill>
                <a:latin typeface="Calibri"/>
                <a:cs typeface="Calibri"/>
              </a:rPr>
              <a:t>103%</a:t>
            </a:r>
            <a:endParaRPr>
              <a:solidFill>
                <a:prstClr val="black"/>
              </a:solidFill>
              <a:latin typeface="Calibri"/>
              <a:cs typeface="Calibri"/>
            </a:endParaRPr>
          </a:p>
          <a:p>
            <a:pPr marL="9525" marR="21430" defTabSz="609585">
              <a:spcBef>
                <a:spcPts val="53"/>
              </a:spcBef>
            </a:pPr>
            <a:r>
              <a:rPr sz="900" spc="-8" dirty="0">
                <a:solidFill>
                  <a:srgbClr val="75787B"/>
                </a:solidFill>
                <a:latin typeface="Calibri Light"/>
                <a:cs typeface="Calibri Light"/>
              </a:rPr>
              <a:t>Increase</a:t>
            </a:r>
            <a:r>
              <a:rPr sz="900" spc="-35" dirty="0">
                <a:solidFill>
                  <a:srgbClr val="75787B"/>
                </a:solidFill>
                <a:latin typeface="Calibri Light"/>
                <a:cs typeface="Calibri Light"/>
              </a:rPr>
              <a:t> </a:t>
            </a:r>
            <a:r>
              <a:rPr sz="900" spc="-19" dirty="0">
                <a:solidFill>
                  <a:srgbClr val="75787B"/>
                </a:solidFill>
                <a:latin typeface="Calibri Light"/>
                <a:cs typeface="Calibri Light"/>
              </a:rPr>
              <a:t>vs </a:t>
            </a:r>
            <a:r>
              <a:rPr sz="900" dirty="0">
                <a:solidFill>
                  <a:srgbClr val="75787B"/>
                </a:solidFill>
                <a:latin typeface="Calibri Light"/>
                <a:cs typeface="Calibri Light"/>
              </a:rPr>
              <a:t>Jan.</a:t>
            </a:r>
            <a:r>
              <a:rPr sz="900" spc="-60" dirty="0">
                <a:solidFill>
                  <a:srgbClr val="75787B"/>
                </a:solidFill>
                <a:latin typeface="Calibri Light"/>
                <a:cs typeface="Calibri Light"/>
              </a:rPr>
              <a:t> </a:t>
            </a:r>
            <a:r>
              <a:rPr sz="900" spc="-15" dirty="0">
                <a:solidFill>
                  <a:srgbClr val="75787B"/>
                </a:solidFill>
                <a:latin typeface="Calibri Light"/>
                <a:cs typeface="Calibri Light"/>
              </a:rPr>
              <a:t>2021</a:t>
            </a:r>
            <a:endParaRPr sz="900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925563" y="4053080"/>
            <a:ext cx="350044" cy="1213961"/>
          </a:xfrm>
          <a:custGeom>
            <a:avLst/>
            <a:gdLst/>
            <a:ahLst/>
            <a:cxnLst/>
            <a:rect l="l" t="t" r="r" b="b"/>
            <a:pathLst>
              <a:path w="466725" h="1618614">
                <a:moveTo>
                  <a:pt x="0" y="0"/>
                </a:moveTo>
                <a:lnTo>
                  <a:pt x="73700" y="1981"/>
                </a:lnTo>
                <a:lnTo>
                  <a:pt x="137708" y="7498"/>
                </a:lnTo>
                <a:lnTo>
                  <a:pt x="188183" y="15910"/>
                </a:lnTo>
                <a:lnTo>
                  <a:pt x="233172" y="38862"/>
                </a:lnTo>
                <a:lnTo>
                  <a:pt x="233172" y="770382"/>
                </a:lnTo>
                <a:lnTo>
                  <a:pt x="245059" y="782665"/>
                </a:lnTo>
                <a:lnTo>
                  <a:pt x="278160" y="793333"/>
                </a:lnTo>
                <a:lnTo>
                  <a:pt x="328635" y="801745"/>
                </a:lnTo>
                <a:lnTo>
                  <a:pt x="392643" y="807262"/>
                </a:lnTo>
                <a:lnTo>
                  <a:pt x="466344" y="809244"/>
                </a:lnTo>
                <a:lnTo>
                  <a:pt x="392643" y="811225"/>
                </a:lnTo>
                <a:lnTo>
                  <a:pt x="328635" y="816742"/>
                </a:lnTo>
                <a:lnTo>
                  <a:pt x="278160" y="825154"/>
                </a:lnTo>
                <a:lnTo>
                  <a:pt x="245059" y="835822"/>
                </a:lnTo>
                <a:lnTo>
                  <a:pt x="233172" y="848106"/>
                </a:lnTo>
                <a:lnTo>
                  <a:pt x="233172" y="1579626"/>
                </a:lnTo>
                <a:lnTo>
                  <a:pt x="221284" y="1591909"/>
                </a:lnTo>
                <a:lnTo>
                  <a:pt x="188183" y="1602577"/>
                </a:lnTo>
                <a:lnTo>
                  <a:pt x="137708" y="1610989"/>
                </a:lnTo>
                <a:lnTo>
                  <a:pt x="73700" y="1616506"/>
                </a:lnTo>
                <a:lnTo>
                  <a:pt x="0" y="1618488"/>
                </a:lnTo>
              </a:path>
            </a:pathLst>
          </a:custGeom>
          <a:ln w="25400">
            <a:solidFill>
              <a:srgbClr val="CB5F15"/>
            </a:solidFill>
          </a:ln>
        </p:spPr>
        <p:txBody>
          <a:bodyPr wrap="square" lIns="0" tIns="0" rIns="0" bIns="0" rtlCol="0"/>
          <a:lstStyle/>
          <a:p>
            <a:pPr defTabSz="609585"/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327917" y="2421153"/>
            <a:ext cx="536259" cy="57644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09585">
              <a:spcBef>
                <a:spcPts val="75"/>
              </a:spcBef>
            </a:pPr>
            <a:r>
              <a:rPr b="1" spc="-15" dirty="0">
                <a:solidFill>
                  <a:srgbClr val="CB5F15"/>
                </a:solidFill>
                <a:latin typeface="Calibri"/>
                <a:cs typeface="Calibri"/>
              </a:rPr>
              <a:t>100%</a:t>
            </a:r>
            <a:endParaRPr>
              <a:solidFill>
                <a:prstClr val="black"/>
              </a:solidFill>
              <a:latin typeface="Calibri"/>
              <a:cs typeface="Calibri"/>
            </a:endParaRPr>
          </a:p>
          <a:p>
            <a:pPr marL="9525" marR="21430" defTabSz="609585">
              <a:spcBef>
                <a:spcPts val="53"/>
              </a:spcBef>
            </a:pPr>
            <a:r>
              <a:rPr sz="900" spc="-8" dirty="0">
                <a:solidFill>
                  <a:srgbClr val="75787B"/>
                </a:solidFill>
                <a:latin typeface="Calibri Light"/>
                <a:cs typeface="Calibri Light"/>
              </a:rPr>
              <a:t>Increase</a:t>
            </a:r>
            <a:r>
              <a:rPr sz="900" spc="-35" dirty="0">
                <a:solidFill>
                  <a:srgbClr val="75787B"/>
                </a:solidFill>
                <a:latin typeface="Calibri Light"/>
                <a:cs typeface="Calibri Light"/>
              </a:rPr>
              <a:t> </a:t>
            </a:r>
            <a:r>
              <a:rPr sz="900" spc="-19" dirty="0">
                <a:solidFill>
                  <a:srgbClr val="75787B"/>
                </a:solidFill>
                <a:latin typeface="Calibri Light"/>
                <a:cs typeface="Calibri Light"/>
              </a:rPr>
              <a:t>vs </a:t>
            </a:r>
            <a:r>
              <a:rPr sz="900" dirty="0">
                <a:solidFill>
                  <a:srgbClr val="75787B"/>
                </a:solidFill>
                <a:latin typeface="Calibri Light"/>
                <a:cs typeface="Calibri Light"/>
              </a:rPr>
              <a:t>Jan.</a:t>
            </a:r>
            <a:r>
              <a:rPr sz="900" spc="-60" dirty="0">
                <a:solidFill>
                  <a:srgbClr val="75787B"/>
                </a:solidFill>
                <a:latin typeface="Calibri Light"/>
                <a:cs typeface="Calibri Light"/>
              </a:rPr>
              <a:t> </a:t>
            </a:r>
            <a:r>
              <a:rPr sz="900" spc="-15" dirty="0">
                <a:solidFill>
                  <a:srgbClr val="75787B"/>
                </a:solidFill>
                <a:latin typeface="Calibri Light"/>
                <a:cs typeface="Calibri Light"/>
              </a:rPr>
              <a:t>2021</a:t>
            </a:r>
            <a:endParaRPr sz="900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925563" y="2135126"/>
            <a:ext cx="350044" cy="1141095"/>
          </a:xfrm>
          <a:custGeom>
            <a:avLst/>
            <a:gdLst/>
            <a:ahLst/>
            <a:cxnLst/>
            <a:rect l="l" t="t" r="r" b="b"/>
            <a:pathLst>
              <a:path w="466725" h="1521460">
                <a:moveTo>
                  <a:pt x="0" y="0"/>
                </a:moveTo>
                <a:lnTo>
                  <a:pt x="73700" y="1981"/>
                </a:lnTo>
                <a:lnTo>
                  <a:pt x="137708" y="7498"/>
                </a:lnTo>
                <a:lnTo>
                  <a:pt x="188183" y="15910"/>
                </a:lnTo>
                <a:lnTo>
                  <a:pt x="233172" y="38862"/>
                </a:lnTo>
                <a:lnTo>
                  <a:pt x="233172" y="721614"/>
                </a:lnTo>
                <a:lnTo>
                  <a:pt x="245059" y="733897"/>
                </a:lnTo>
                <a:lnTo>
                  <a:pt x="278160" y="744565"/>
                </a:lnTo>
                <a:lnTo>
                  <a:pt x="328635" y="752977"/>
                </a:lnTo>
                <a:lnTo>
                  <a:pt x="392643" y="758494"/>
                </a:lnTo>
                <a:lnTo>
                  <a:pt x="466344" y="760476"/>
                </a:lnTo>
                <a:lnTo>
                  <a:pt x="392643" y="762457"/>
                </a:lnTo>
                <a:lnTo>
                  <a:pt x="328635" y="767974"/>
                </a:lnTo>
                <a:lnTo>
                  <a:pt x="278160" y="776386"/>
                </a:lnTo>
                <a:lnTo>
                  <a:pt x="245059" y="787054"/>
                </a:lnTo>
                <a:lnTo>
                  <a:pt x="233172" y="799338"/>
                </a:lnTo>
                <a:lnTo>
                  <a:pt x="233172" y="1482090"/>
                </a:lnTo>
                <a:lnTo>
                  <a:pt x="221284" y="1494373"/>
                </a:lnTo>
                <a:lnTo>
                  <a:pt x="188183" y="1505041"/>
                </a:lnTo>
                <a:lnTo>
                  <a:pt x="137708" y="1513453"/>
                </a:lnTo>
                <a:lnTo>
                  <a:pt x="73700" y="1518970"/>
                </a:lnTo>
                <a:lnTo>
                  <a:pt x="0" y="1520952"/>
                </a:lnTo>
              </a:path>
            </a:pathLst>
          </a:custGeom>
          <a:ln w="25400">
            <a:solidFill>
              <a:srgbClr val="CB5F15"/>
            </a:solidFill>
          </a:ln>
        </p:spPr>
        <p:txBody>
          <a:bodyPr wrap="square" lIns="0" tIns="0" rIns="0" bIns="0" rtlCol="0"/>
          <a:lstStyle/>
          <a:p>
            <a:pPr defTabSz="609585"/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4882612" y="1638778"/>
            <a:ext cx="2981801" cy="3907631"/>
            <a:chOff x="6510146" y="1042035"/>
            <a:chExt cx="3975735" cy="5210175"/>
          </a:xfrm>
        </p:grpSpPr>
        <p:pic>
          <p:nvPicPr>
            <p:cNvPr id="10" name="object 10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19671" y="1051560"/>
              <a:ext cx="3956303" cy="2563367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6514909" y="1046797"/>
              <a:ext cx="3966210" cy="2573020"/>
            </a:xfrm>
            <a:custGeom>
              <a:avLst/>
              <a:gdLst/>
              <a:ahLst/>
              <a:cxnLst/>
              <a:rect l="l" t="t" r="r" b="b"/>
              <a:pathLst>
                <a:path w="3966209" h="2573020">
                  <a:moveTo>
                    <a:pt x="0" y="0"/>
                  </a:moveTo>
                  <a:lnTo>
                    <a:pt x="3965829" y="0"/>
                  </a:lnTo>
                  <a:lnTo>
                    <a:pt x="3965829" y="2572893"/>
                  </a:lnTo>
                  <a:lnTo>
                    <a:pt x="0" y="2572893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75787B"/>
              </a:solidFill>
            </a:ln>
          </p:spPr>
          <p:txBody>
            <a:bodyPr wrap="square" lIns="0" tIns="0" rIns="0" bIns="0" rtlCol="0"/>
            <a:lstStyle/>
            <a:p>
              <a:pPr defTabSz="609585"/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19672" y="3675888"/>
              <a:ext cx="3956303" cy="2566415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514909" y="3671125"/>
              <a:ext cx="3966210" cy="2576195"/>
            </a:xfrm>
            <a:custGeom>
              <a:avLst/>
              <a:gdLst/>
              <a:ahLst/>
              <a:cxnLst/>
              <a:rect l="l" t="t" r="r" b="b"/>
              <a:pathLst>
                <a:path w="3966209" h="2576195">
                  <a:moveTo>
                    <a:pt x="0" y="0"/>
                  </a:moveTo>
                  <a:lnTo>
                    <a:pt x="3965829" y="0"/>
                  </a:lnTo>
                  <a:lnTo>
                    <a:pt x="3965829" y="2575941"/>
                  </a:lnTo>
                  <a:lnTo>
                    <a:pt x="0" y="2575941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75787B"/>
              </a:solidFill>
            </a:ln>
          </p:spPr>
          <p:txBody>
            <a:bodyPr wrap="square" lIns="0" tIns="0" rIns="0" bIns="0" rtlCol="0"/>
            <a:lstStyle/>
            <a:p>
              <a:pPr defTabSz="609585"/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491488" y="1751076"/>
            <a:ext cx="3977640" cy="1744504"/>
            <a:chOff x="655317" y="1191767"/>
            <a:chExt cx="5303520" cy="2326005"/>
          </a:xfrm>
        </p:grpSpPr>
        <p:sp>
          <p:nvSpPr>
            <p:cNvPr id="15" name="object 15"/>
            <p:cNvSpPr/>
            <p:nvPr/>
          </p:nvSpPr>
          <p:spPr>
            <a:xfrm>
              <a:off x="1085087" y="1359405"/>
              <a:ext cx="4874260" cy="2158365"/>
            </a:xfrm>
            <a:custGeom>
              <a:avLst/>
              <a:gdLst/>
              <a:ahLst/>
              <a:cxnLst/>
              <a:rect l="l" t="t" r="r" b="b"/>
              <a:pathLst>
                <a:path w="4874260" h="2158365">
                  <a:moveTo>
                    <a:pt x="4514075" y="0"/>
                  </a:moveTo>
                  <a:lnTo>
                    <a:pt x="359676" y="0"/>
                  </a:lnTo>
                  <a:lnTo>
                    <a:pt x="310871" y="3283"/>
                  </a:lnTo>
                  <a:lnTo>
                    <a:pt x="264061" y="12848"/>
                  </a:lnTo>
                  <a:lnTo>
                    <a:pt x="219675" y="28265"/>
                  </a:lnTo>
                  <a:lnTo>
                    <a:pt x="178142" y="49107"/>
                  </a:lnTo>
                  <a:lnTo>
                    <a:pt x="139890" y="74944"/>
                  </a:lnTo>
                  <a:lnTo>
                    <a:pt x="105348" y="105348"/>
                  </a:lnTo>
                  <a:lnTo>
                    <a:pt x="74944" y="139890"/>
                  </a:lnTo>
                  <a:lnTo>
                    <a:pt x="49107" y="178142"/>
                  </a:lnTo>
                  <a:lnTo>
                    <a:pt x="28265" y="219675"/>
                  </a:lnTo>
                  <a:lnTo>
                    <a:pt x="12848" y="264061"/>
                  </a:lnTo>
                  <a:lnTo>
                    <a:pt x="3283" y="310871"/>
                  </a:lnTo>
                  <a:lnTo>
                    <a:pt x="0" y="359676"/>
                  </a:lnTo>
                  <a:lnTo>
                    <a:pt x="0" y="1798307"/>
                  </a:lnTo>
                  <a:lnTo>
                    <a:pt x="3283" y="1847115"/>
                  </a:lnTo>
                  <a:lnTo>
                    <a:pt x="12848" y="1893926"/>
                  </a:lnTo>
                  <a:lnTo>
                    <a:pt x="28265" y="1938313"/>
                  </a:lnTo>
                  <a:lnTo>
                    <a:pt x="49107" y="1979847"/>
                  </a:lnTo>
                  <a:lnTo>
                    <a:pt x="74944" y="2018099"/>
                  </a:lnTo>
                  <a:lnTo>
                    <a:pt x="105348" y="2052640"/>
                  </a:lnTo>
                  <a:lnTo>
                    <a:pt x="139890" y="2083043"/>
                  </a:lnTo>
                  <a:lnTo>
                    <a:pt x="178142" y="2108879"/>
                  </a:lnTo>
                  <a:lnTo>
                    <a:pt x="219675" y="2129720"/>
                  </a:lnTo>
                  <a:lnTo>
                    <a:pt x="264061" y="2145136"/>
                  </a:lnTo>
                  <a:lnTo>
                    <a:pt x="310871" y="2154700"/>
                  </a:lnTo>
                  <a:lnTo>
                    <a:pt x="359676" y="2157984"/>
                  </a:lnTo>
                  <a:lnTo>
                    <a:pt x="4514075" y="2157984"/>
                  </a:lnTo>
                  <a:lnTo>
                    <a:pt x="4562880" y="2154700"/>
                  </a:lnTo>
                  <a:lnTo>
                    <a:pt x="4609690" y="2145136"/>
                  </a:lnTo>
                  <a:lnTo>
                    <a:pt x="4654076" y="2129720"/>
                  </a:lnTo>
                  <a:lnTo>
                    <a:pt x="4695609" y="2108879"/>
                  </a:lnTo>
                  <a:lnTo>
                    <a:pt x="4733861" y="2083043"/>
                  </a:lnTo>
                  <a:lnTo>
                    <a:pt x="4768403" y="2052640"/>
                  </a:lnTo>
                  <a:lnTo>
                    <a:pt x="4798807" y="2018099"/>
                  </a:lnTo>
                  <a:lnTo>
                    <a:pt x="4824644" y="1979847"/>
                  </a:lnTo>
                  <a:lnTo>
                    <a:pt x="4845486" y="1938313"/>
                  </a:lnTo>
                  <a:lnTo>
                    <a:pt x="4860903" y="1893926"/>
                  </a:lnTo>
                  <a:lnTo>
                    <a:pt x="4870468" y="1847115"/>
                  </a:lnTo>
                  <a:lnTo>
                    <a:pt x="4873752" y="1798307"/>
                  </a:lnTo>
                  <a:lnTo>
                    <a:pt x="4873752" y="359676"/>
                  </a:lnTo>
                  <a:lnTo>
                    <a:pt x="4870468" y="310871"/>
                  </a:lnTo>
                  <a:lnTo>
                    <a:pt x="4860903" y="264061"/>
                  </a:lnTo>
                  <a:lnTo>
                    <a:pt x="4845486" y="219675"/>
                  </a:lnTo>
                  <a:lnTo>
                    <a:pt x="4824644" y="178142"/>
                  </a:lnTo>
                  <a:lnTo>
                    <a:pt x="4798807" y="139890"/>
                  </a:lnTo>
                  <a:lnTo>
                    <a:pt x="4768403" y="105348"/>
                  </a:lnTo>
                  <a:lnTo>
                    <a:pt x="4733861" y="74944"/>
                  </a:lnTo>
                  <a:lnTo>
                    <a:pt x="4695609" y="49107"/>
                  </a:lnTo>
                  <a:lnTo>
                    <a:pt x="4654076" y="28265"/>
                  </a:lnTo>
                  <a:lnTo>
                    <a:pt x="4609690" y="12848"/>
                  </a:lnTo>
                  <a:lnTo>
                    <a:pt x="4562880" y="3283"/>
                  </a:lnTo>
                  <a:lnTo>
                    <a:pt x="4514075" y="0"/>
                  </a:lnTo>
                  <a:close/>
                </a:path>
              </a:pathLst>
            </a:custGeom>
            <a:solidFill>
              <a:srgbClr val="75787B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pPr defTabSz="609585"/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655317" y="1191767"/>
              <a:ext cx="2697480" cy="539750"/>
            </a:xfrm>
            <a:custGeom>
              <a:avLst/>
              <a:gdLst/>
              <a:ahLst/>
              <a:cxnLst/>
              <a:rect l="l" t="t" r="r" b="b"/>
              <a:pathLst>
                <a:path w="2697479" h="539750">
                  <a:moveTo>
                    <a:pt x="2607564" y="0"/>
                  </a:moveTo>
                  <a:lnTo>
                    <a:pt x="89915" y="0"/>
                  </a:lnTo>
                  <a:lnTo>
                    <a:pt x="54917" y="7066"/>
                  </a:lnTo>
                  <a:lnTo>
                    <a:pt x="26336" y="26336"/>
                  </a:lnTo>
                  <a:lnTo>
                    <a:pt x="7066" y="54917"/>
                  </a:lnTo>
                  <a:lnTo>
                    <a:pt x="0" y="89916"/>
                  </a:lnTo>
                  <a:lnTo>
                    <a:pt x="0" y="449580"/>
                  </a:lnTo>
                  <a:lnTo>
                    <a:pt x="7066" y="484578"/>
                  </a:lnTo>
                  <a:lnTo>
                    <a:pt x="26336" y="513159"/>
                  </a:lnTo>
                  <a:lnTo>
                    <a:pt x="54917" y="532429"/>
                  </a:lnTo>
                  <a:lnTo>
                    <a:pt x="89915" y="539496"/>
                  </a:lnTo>
                  <a:lnTo>
                    <a:pt x="2607564" y="539496"/>
                  </a:lnTo>
                  <a:lnTo>
                    <a:pt x="2642562" y="532429"/>
                  </a:lnTo>
                  <a:lnTo>
                    <a:pt x="2671143" y="513159"/>
                  </a:lnTo>
                  <a:lnTo>
                    <a:pt x="2690413" y="484578"/>
                  </a:lnTo>
                  <a:lnTo>
                    <a:pt x="2697480" y="449580"/>
                  </a:lnTo>
                  <a:lnTo>
                    <a:pt x="2697480" y="89916"/>
                  </a:lnTo>
                  <a:lnTo>
                    <a:pt x="2690413" y="54917"/>
                  </a:lnTo>
                  <a:lnTo>
                    <a:pt x="2671143" y="26336"/>
                  </a:lnTo>
                  <a:lnTo>
                    <a:pt x="2642562" y="7066"/>
                  </a:lnTo>
                  <a:lnTo>
                    <a:pt x="2607564" y="0"/>
                  </a:lnTo>
                  <a:close/>
                </a:path>
              </a:pathLst>
            </a:custGeom>
            <a:solidFill>
              <a:srgbClr val="00698E"/>
            </a:solidFill>
          </p:spPr>
          <p:txBody>
            <a:bodyPr wrap="square" lIns="0" tIns="0" rIns="0" bIns="0" rtlCol="0"/>
            <a:lstStyle/>
            <a:p>
              <a:pPr defTabSz="609585"/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596330" y="1791869"/>
            <a:ext cx="1865948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09585">
              <a:spcBef>
                <a:spcPts val="75"/>
              </a:spcBef>
            </a:pP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March</a:t>
            </a:r>
            <a:r>
              <a:rPr spc="-3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2022</a:t>
            </a:r>
            <a:r>
              <a:rPr spc="-4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pc="-8" dirty="0">
                <a:solidFill>
                  <a:srgbClr val="FFFFFF"/>
                </a:solidFill>
                <a:latin typeface="Calibri"/>
                <a:cs typeface="Calibri"/>
              </a:rPr>
              <a:t>Update</a:t>
            </a:r>
            <a:endParaRPr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ftr" sz="quarter" idx="5"/>
          </p:nvPr>
        </p:nvSpPr>
        <p:spPr>
          <a:xfrm>
            <a:off x="8926303" y="8514753"/>
            <a:ext cx="1309371" cy="848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800" b="0" i="0">
                <a:solidFill>
                  <a:srgbClr val="75787B"/>
                </a:solidFill>
                <a:latin typeface="Calibri"/>
                <a:cs typeface="Calibri"/>
              </a:defRPr>
            </a:lvl1pPr>
          </a:lstStyle>
          <a:p>
            <a:pPr marL="9525" defTabSz="609585">
              <a:lnSpc>
                <a:spcPts val="641"/>
              </a:lnSpc>
            </a:pPr>
            <a:r>
              <a:rPr lang="en-US" spc="-11"/>
              <a:t>HUBBELLPOWERSYSTEMS.COM</a:t>
            </a:r>
            <a:endParaRPr spc="-8" dirty="0"/>
          </a:p>
        </p:txBody>
      </p:sp>
      <p:sp>
        <p:nvSpPr>
          <p:cNvPr id="18" name="object 18"/>
          <p:cNvSpPr txBox="1"/>
          <p:nvPr/>
        </p:nvSpPr>
        <p:spPr>
          <a:xfrm>
            <a:off x="941177" y="2270944"/>
            <a:ext cx="3412808" cy="96885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24309" marR="198115" indent="-215260" defTabSz="609585">
              <a:spcBef>
                <a:spcPts val="75"/>
              </a:spcBef>
              <a:buFont typeface="Arial"/>
              <a:buChar char="•"/>
              <a:tabLst>
                <a:tab pos="224309" algn="l"/>
                <a:tab pos="224785" algn="l"/>
              </a:tabLst>
            </a:pP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Prices</a:t>
            </a:r>
            <a:r>
              <a:rPr sz="900" spc="-19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for</a:t>
            </a:r>
            <a:r>
              <a:rPr sz="900" spc="-4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Styrene</a:t>
            </a:r>
            <a:r>
              <a:rPr sz="900" spc="-31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and</a:t>
            </a:r>
            <a:r>
              <a:rPr sz="900" spc="-35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HDPE</a:t>
            </a:r>
            <a:r>
              <a:rPr sz="900" spc="-19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resin</a:t>
            </a:r>
            <a:r>
              <a:rPr sz="900" spc="-19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pricing</a:t>
            </a:r>
            <a:r>
              <a:rPr sz="900" spc="8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remains</a:t>
            </a:r>
            <a:r>
              <a:rPr sz="900" spc="-8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at/near</a:t>
            </a:r>
            <a:r>
              <a:rPr sz="900" spc="-37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spc="-8" dirty="0">
                <a:solidFill>
                  <a:srgbClr val="75787B"/>
                </a:solidFill>
                <a:latin typeface="Calibri"/>
                <a:cs typeface="Calibri"/>
              </a:rPr>
              <a:t>record levels.</a:t>
            </a:r>
            <a:endParaRPr sz="900">
              <a:solidFill>
                <a:prstClr val="black"/>
              </a:solidFill>
              <a:latin typeface="Calibri"/>
              <a:cs typeface="Calibri"/>
            </a:endParaRPr>
          </a:p>
          <a:p>
            <a:pPr marL="224309" marR="37623" indent="-215260" defTabSz="609585">
              <a:spcBef>
                <a:spcPts val="451"/>
              </a:spcBef>
              <a:buFont typeface="Arial"/>
              <a:buChar char="•"/>
              <a:tabLst>
                <a:tab pos="224309" algn="l"/>
                <a:tab pos="224785" algn="l"/>
              </a:tabLst>
            </a:pP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Tight</a:t>
            </a:r>
            <a:r>
              <a:rPr sz="900" spc="-31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supply</a:t>
            </a:r>
            <a:r>
              <a:rPr sz="900" spc="-23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is</a:t>
            </a:r>
            <a:r>
              <a:rPr sz="900" spc="-8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driving</a:t>
            </a:r>
            <a:r>
              <a:rPr sz="900" spc="-8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prices</a:t>
            </a:r>
            <a:r>
              <a:rPr sz="900" spc="-8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higher;</a:t>
            </a:r>
            <a:r>
              <a:rPr sz="900" spc="-19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Premiums</a:t>
            </a:r>
            <a:r>
              <a:rPr sz="900" spc="-8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often</a:t>
            </a:r>
            <a:r>
              <a:rPr sz="900" spc="-8" dirty="0">
                <a:solidFill>
                  <a:srgbClr val="75787B"/>
                </a:solidFill>
                <a:latin typeface="Calibri"/>
                <a:cs typeface="Calibri"/>
              </a:rPr>
              <a:t> required</a:t>
            </a:r>
            <a:r>
              <a:rPr sz="900" spc="-4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to</a:t>
            </a:r>
            <a:r>
              <a:rPr sz="900" spc="-35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spc="-19" dirty="0">
                <a:solidFill>
                  <a:srgbClr val="75787B"/>
                </a:solidFill>
                <a:latin typeface="Calibri"/>
                <a:cs typeface="Calibri"/>
              </a:rPr>
              <a:t>get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raw</a:t>
            </a:r>
            <a:r>
              <a:rPr sz="900" spc="-37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spc="-8" dirty="0">
                <a:solidFill>
                  <a:srgbClr val="75787B"/>
                </a:solidFill>
                <a:latin typeface="Calibri"/>
                <a:cs typeface="Calibri"/>
              </a:rPr>
              <a:t>material.</a:t>
            </a:r>
            <a:endParaRPr sz="900">
              <a:solidFill>
                <a:prstClr val="black"/>
              </a:solidFill>
              <a:latin typeface="Calibri"/>
              <a:cs typeface="Calibri"/>
            </a:endParaRPr>
          </a:p>
          <a:p>
            <a:pPr marL="224309" marR="3811" indent="-215260" defTabSz="609585">
              <a:spcBef>
                <a:spcPts val="451"/>
              </a:spcBef>
              <a:buFont typeface="Arial"/>
              <a:buChar char="•"/>
              <a:tabLst>
                <a:tab pos="224309" algn="l"/>
                <a:tab pos="224785" algn="l"/>
              </a:tabLst>
            </a:pP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Styrene</a:t>
            </a:r>
            <a:r>
              <a:rPr sz="900" spc="-27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pricing is</a:t>
            </a:r>
            <a:r>
              <a:rPr sz="900" spc="-4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up</a:t>
            </a:r>
            <a:r>
              <a:rPr sz="900" spc="-15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nearly</a:t>
            </a:r>
            <a:r>
              <a:rPr sz="900" spc="-19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10%</a:t>
            </a:r>
            <a:r>
              <a:rPr sz="900" spc="11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since</a:t>
            </a:r>
            <a:r>
              <a:rPr sz="900" spc="-11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Dec.</a:t>
            </a:r>
            <a:r>
              <a:rPr sz="900" spc="-19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2021;</a:t>
            </a:r>
            <a:r>
              <a:rPr sz="900" spc="19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HDPE</a:t>
            </a:r>
            <a:r>
              <a:rPr sz="900" spc="-19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remains </a:t>
            </a:r>
            <a:r>
              <a:rPr sz="900" spc="-15" dirty="0">
                <a:solidFill>
                  <a:srgbClr val="75787B"/>
                </a:solidFill>
                <a:latin typeface="Calibri"/>
                <a:cs typeface="Calibri"/>
              </a:rPr>
              <a:t>near </a:t>
            </a:r>
            <a:r>
              <a:rPr sz="900" spc="-8" dirty="0">
                <a:solidFill>
                  <a:srgbClr val="75787B"/>
                </a:solidFill>
                <a:latin typeface="Calibri"/>
                <a:cs typeface="Calibri"/>
              </a:rPr>
              <a:t>highs.</a:t>
            </a:r>
            <a:endParaRPr sz="900">
              <a:solidFill>
                <a:prstClr val="black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78B380C6-6448-2D00-86BB-121442EFC525}"/>
              </a:ext>
            </a:extLst>
          </p:cNvPr>
          <p:cNvGraphicFramePr/>
          <p:nvPr/>
        </p:nvGraphicFramePr>
        <p:xfrm>
          <a:off x="218069" y="227980"/>
          <a:ext cx="8471521" cy="5647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426815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ww.economy.com/dismal/graphs/release/CHT_R_usa_napm_4F6BA106-0267-4C49-A86A-DC202569679E.PNG">
            <a:extLst>
              <a:ext uri="{FF2B5EF4-FFF2-40B4-BE49-F238E27FC236}">
                <a16:creationId xmlns:a16="http://schemas.microsoft.com/office/drawing/2014/main" id="{237FBFCC-A958-4E10-8CF6-B0BCFEEAD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90600"/>
            <a:ext cx="765810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826674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1377" y="1029422"/>
            <a:ext cx="2807019" cy="383567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pPr marL="9525">
              <a:spcBef>
                <a:spcPts val="75"/>
              </a:spcBef>
            </a:pPr>
            <a:r>
              <a:rPr sz="2700" dirty="0"/>
              <a:t>Air</a:t>
            </a:r>
            <a:r>
              <a:rPr sz="2700" spc="-15" dirty="0"/>
              <a:t> </a:t>
            </a:r>
            <a:r>
              <a:rPr sz="2700" dirty="0"/>
              <a:t>&amp;</a:t>
            </a:r>
            <a:r>
              <a:rPr sz="2700" spc="8" dirty="0"/>
              <a:t> </a:t>
            </a:r>
            <a:r>
              <a:rPr sz="2700" dirty="0"/>
              <a:t>Ocean</a:t>
            </a:r>
            <a:r>
              <a:rPr sz="2700" spc="-8" dirty="0"/>
              <a:t> Freight</a:t>
            </a:r>
            <a:endParaRPr sz="2700"/>
          </a:p>
        </p:txBody>
      </p:sp>
      <p:sp>
        <p:nvSpPr>
          <p:cNvPr id="3" name="object 3"/>
          <p:cNvSpPr/>
          <p:nvPr/>
        </p:nvSpPr>
        <p:spPr>
          <a:xfrm>
            <a:off x="491491" y="1531619"/>
            <a:ext cx="8108156" cy="7620"/>
          </a:xfrm>
          <a:custGeom>
            <a:avLst/>
            <a:gdLst/>
            <a:ahLst/>
            <a:cxnLst/>
            <a:rect l="l" t="t" r="r" b="b"/>
            <a:pathLst>
              <a:path w="10810875" h="10159">
                <a:moveTo>
                  <a:pt x="0" y="10109"/>
                </a:moveTo>
                <a:lnTo>
                  <a:pt x="10810633" y="0"/>
                </a:lnTo>
              </a:path>
            </a:pathLst>
          </a:custGeom>
          <a:ln w="12700">
            <a:solidFill>
              <a:srgbClr val="CB5F15"/>
            </a:solidFill>
          </a:ln>
        </p:spPr>
        <p:txBody>
          <a:bodyPr wrap="square" lIns="0" tIns="0" rIns="0" bIns="0" rtlCol="0"/>
          <a:lstStyle/>
          <a:p>
            <a:pPr defTabSz="609585"/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056631" y="1588769"/>
            <a:ext cx="3996215" cy="2183131"/>
            <a:chOff x="6742174" y="975360"/>
            <a:chExt cx="5328285" cy="2910840"/>
          </a:xfrm>
        </p:grpSpPr>
        <p:pic>
          <p:nvPicPr>
            <p:cNvPr id="5" name="object 5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53655" y="1255776"/>
              <a:ext cx="4916423" cy="2630423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742174" y="975360"/>
              <a:ext cx="2712720" cy="643255"/>
            </a:xfrm>
            <a:custGeom>
              <a:avLst/>
              <a:gdLst/>
              <a:ahLst/>
              <a:cxnLst/>
              <a:rect l="l" t="t" r="r" b="b"/>
              <a:pathLst>
                <a:path w="2712720" h="643255">
                  <a:moveTo>
                    <a:pt x="2605531" y="0"/>
                  </a:moveTo>
                  <a:lnTo>
                    <a:pt x="107187" y="0"/>
                  </a:lnTo>
                  <a:lnTo>
                    <a:pt x="65467" y="8423"/>
                  </a:lnTo>
                  <a:lnTo>
                    <a:pt x="31395" y="31395"/>
                  </a:lnTo>
                  <a:lnTo>
                    <a:pt x="8423" y="65467"/>
                  </a:lnTo>
                  <a:lnTo>
                    <a:pt x="0" y="107188"/>
                  </a:lnTo>
                  <a:lnTo>
                    <a:pt x="0" y="535940"/>
                  </a:lnTo>
                  <a:lnTo>
                    <a:pt x="8423" y="577660"/>
                  </a:lnTo>
                  <a:lnTo>
                    <a:pt x="31395" y="611732"/>
                  </a:lnTo>
                  <a:lnTo>
                    <a:pt x="65467" y="634704"/>
                  </a:lnTo>
                  <a:lnTo>
                    <a:pt x="107187" y="643128"/>
                  </a:lnTo>
                  <a:lnTo>
                    <a:pt x="2605531" y="643128"/>
                  </a:lnTo>
                  <a:lnTo>
                    <a:pt x="2647252" y="634704"/>
                  </a:lnTo>
                  <a:lnTo>
                    <a:pt x="2681324" y="611732"/>
                  </a:lnTo>
                  <a:lnTo>
                    <a:pt x="2704296" y="577660"/>
                  </a:lnTo>
                  <a:lnTo>
                    <a:pt x="2712719" y="535940"/>
                  </a:lnTo>
                  <a:lnTo>
                    <a:pt x="2712719" y="107188"/>
                  </a:lnTo>
                  <a:lnTo>
                    <a:pt x="2704296" y="65467"/>
                  </a:lnTo>
                  <a:lnTo>
                    <a:pt x="2681324" y="31395"/>
                  </a:lnTo>
                  <a:lnTo>
                    <a:pt x="2647252" y="8423"/>
                  </a:lnTo>
                  <a:lnTo>
                    <a:pt x="2605531" y="0"/>
                  </a:lnTo>
                  <a:close/>
                </a:path>
              </a:pathLst>
            </a:custGeom>
            <a:solidFill>
              <a:srgbClr val="00698E"/>
            </a:solidFill>
          </p:spPr>
          <p:txBody>
            <a:bodyPr wrap="square" lIns="0" tIns="0" rIns="0" bIns="0" rtlCol="0"/>
            <a:lstStyle/>
            <a:p>
              <a:pPr defTabSz="609585"/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5149335" y="1684653"/>
            <a:ext cx="1865948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09585">
              <a:spcBef>
                <a:spcPts val="75"/>
              </a:spcBef>
            </a:pP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March</a:t>
            </a:r>
            <a:r>
              <a:rPr spc="-3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2022</a:t>
            </a:r>
            <a:r>
              <a:rPr spc="-4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pc="-8" dirty="0">
                <a:solidFill>
                  <a:srgbClr val="FFFFFF"/>
                </a:solidFill>
                <a:latin typeface="Calibri"/>
                <a:cs typeface="Calibri"/>
              </a:rPr>
              <a:t>Update</a:t>
            </a:r>
            <a:endParaRPr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685929" y="2201492"/>
            <a:ext cx="2868931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24309" marR="3811" indent="-215260" defTabSz="609585">
              <a:spcBef>
                <a:spcPts val="75"/>
              </a:spcBef>
              <a:buFont typeface="Arial"/>
              <a:buChar char="•"/>
              <a:tabLst>
                <a:tab pos="224309" algn="l"/>
                <a:tab pos="224785" algn="l"/>
              </a:tabLst>
            </a:pP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Ocean</a:t>
            </a:r>
            <a:r>
              <a:rPr sz="900" spc="-23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container</a:t>
            </a:r>
            <a:r>
              <a:rPr sz="900" spc="-23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costs</a:t>
            </a:r>
            <a:r>
              <a:rPr sz="900" spc="-11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remain</a:t>
            </a:r>
            <a:r>
              <a:rPr sz="900" spc="-8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near</a:t>
            </a:r>
            <a:r>
              <a:rPr sz="900" spc="-37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record</a:t>
            </a:r>
            <a:r>
              <a:rPr sz="900" spc="-8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highs</a:t>
            </a:r>
            <a:r>
              <a:rPr sz="900" spc="-23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and</a:t>
            </a:r>
            <a:r>
              <a:rPr sz="900" spc="-23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spc="-15" dirty="0">
                <a:solidFill>
                  <a:srgbClr val="75787B"/>
                </a:solidFill>
                <a:latin typeface="Calibri"/>
                <a:cs typeface="Calibri"/>
              </a:rPr>
              <a:t>port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congestion</a:t>
            </a:r>
            <a:r>
              <a:rPr sz="900" spc="-15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continues to</a:t>
            </a:r>
            <a:r>
              <a:rPr sz="900" spc="-31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be</a:t>
            </a:r>
            <a:r>
              <a:rPr sz="900" spc="-23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a</a:t>
            </a:r>
            <a:r>
              <a:rPr sz="900" spc="-4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spc="-8" dirty="0">
                <a:solidFill>
                  <a:srgbClr val="75787B"/>
                </a:solidFill>
                <a:latin typeface="Calibri"/>
                <a:cs typeface="Calibri"/>
              </a:rPr>
              <a:t>challenge.</a:t>
            </a:r>
            <a:endParaRPr sz="9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685929" y="2590112"/>
            <a:ext cx="3313748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24309" marR="3811" indent="-215260" defTabSz="609585">
              <a:spcBef>
                <a:spcPts val="75"/>
              </a:spcBef>
              <a:buFont typeface="Arial"/>
              <a:buChar char="•"/>
              <a:tabLst>
                <a:tab pos="224309" algn="l"/>
                <a:tab pos="224785" algn="l"/>
              </a:tabLst>
            </a:pPr>
            <a:r>
              <a:rPr sz="900" spc="-8" dirty="0">
                <a:solidFill>
                  <a:srgbClr val="75787B"/>
                </a:solidFill>
                <a:latin typeface="Calibri"/>
                <a:cs typeface="Calibri"/>
              </a:rPr>
              <a:t>End-to-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end</a:t>
            </a:r>
            <a:r>
              <a:rPr sz="900" spc="-19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transit</a:t>
            </a:r>
            <a:r>
              <a:rPr sz="900" spc="-23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time</a:t>
            </a:r>
            <a:r>
              <a:rPr sz="900" spc="-8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for</a:t>
            </a:r>
            <a:r>
              <a:rPr sz="900" spc="-15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China</a:t>
            </a:r>
            <a:r>
              <a:rPr sz="900" spc="-11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to</a:t>
            </a:r>
            <a:r>
              <a:rPr sz="900" spc="-35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U.S.</a:t>
            </a:r>
            <a:r>
              <a:rPr sz="900" spc="-19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ocean</a:t>
            </a:r>
            <a:r>
              <a:rPr sz="900" spc="-15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freight</a:t>
            </a:r>
            <a:r>
              <a:rPr sz="900" spc="-23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still </a:t>
            </a:r>
            <a:r>
              <a:rPr sz="900" spc="-8" dirty="0">
                <a:solidFill>
                  <a:srgbClr val="75787B"/>
                </a:solidFill>
                <a:latin typeface="Calibri"/>
                <a:cs typeface="Calibri"/>
              </a:rPr>
              <a:t>exceeds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70+</a:t>
            </a:r>
            <a:r>
              <a:rPr sz="900" spc="11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days</a:t>
            </a:r>
            <a:r>
              <a:rPr sz="900" spc="-31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and</a:t>
            </a:r>
            <a:r>
              <a:rPr sz="900" spc="-27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delays</a:t>
            </a:r>
            <a:r>
              <a:rPr sz="900" spc="-15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often</a:t>
            </a:r>
            <a:r>
              <a:rPr sz="900" spc="-8" dirty="0">
                <a:solidFill>
                  <a:srgbClr val="75787B"/>
                </a:solidFill>
                <a:latin typeface="Calibri"/>
                <a:cs typeface="Calibri"/>
              </a:rPr>
              <a:t> average</a:t>
            </a:r>
            <a:r>
              <a:rPr sz="900" spc="-35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spc="-8" dirty="0">
                <a:solidFill>
                  <a:srgbClr val="75787B"/>
                </a:solidFill>
                <a:latin typeface="Calibri"/>
                <a:cs typeface="Calibri"/>
              </a:rPr>
              <a:t>weeks.</a:t>
            </a:r>
            <a:endParaRPr sz="9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685929" y="2978733"/>
            <a:ext cx="3052763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24309" marR="3811" indent="-215260" defTabSz="609585">
              <a:spcBef>
                <a:spcPts val="75"/>
              </a:spcBef>
              <a:buFont typeface="Arial"/>
              <a:buChar char="•"/>
              <a:tabLst>
                <a:tab pos="224309" algn="l"/>
                <a:tab pos="224785" algn="l"/>
              </a:tabLst>
            </a:pPr>
            <a:r>
              <a:rPr sz="900" spc="-8" dirty="0">
                <a:solidFill>
                  <a:srgbClr val="75787B"/>
                </a:solidFill>
                <a:latin typeface="Calibri"/>
                <a:cs typeface="Calibri"/>
              </a:rPr>
              <a:t>Manufacturers</a:t>
            </a:r>
            <a:r>
              <a:rPr sz="900" spc="-4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turning</a:t>
            </a:r>
            <a:r>
              <a:rPr sz="900" spc="-15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to</a:t>
            </a:r>
            <a:r>
              <a:rPr sz="900" spc="-8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air</a:t>
            </a:r>
            <a:r>
              <a:rPr sz="900" spc="-11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freight</a:t>
            </a:r>
            <a:r>
              <a:rPr sz="900" spc="-15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to</a:t>
            </a:r>
            <a:r>
              <a:rPr sz="900" spc="-31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surpass</a:t>
            </a:r>
            <a:r>
              <a:rPr sz="900" spc="-11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spc="-8" dirty="0">
                <a:solidFill>
                  <a:srgbClr val="75787B"/>
                </a:solidFill>
                <a:latin typeface="Calibri"/>
                <a:cs typeface="Calibri"/>
              </a:rPr>
              <a:t>lengthy</a:t>
            </a:r>
            <a:r>
              <a:rPr sz="900" spc="-11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spc="-8" dirty="0">
                <a:solidFill>
                  <a:srgbClr val="75787B"/>
                </a:solidFill>
                <a:latin typeface="Calibri"/>
                <a:cs typeface="Calibri"/>
              </a:rPr>
              <a:t>ocean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transit</a:t>
            </a:r>
            <a:r>
              <a:rPr sz="900" spc="-37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spc="-8" dirty="0">
                <a:solidFill>
                  <a:srgbClr val="75787B"/>
                </a:solidFill>
                <a:latin typeface="Calibri"/>
                <a:cs typeface="Calibri"/>
              </a:rPr>
              <a:t>times.</a:t>
            </a:r>
            <a:endParaRPr sz="9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685929" y="3367352"/>
            <a:ext cx="3192304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24309" marR="3811" indent="-215260" defTabSz="609585">
              <a:spcBef>
                <a:spcPts val="75"/>
              </a:spcBef>
              <a:buFont typeface="Arial"/>
              <a:buChar char="•"/>
              <a:tabLst>
                <a:tab pos="224309" algn="l"/>
                <a:tab pos="224785" algn="l"/>
              </a:tabLst>
            </a:pP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Little</a:t>
            </a:r>
            <a:r>
              <a:rPr sz="900" spc="-19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relief</a:t>
            </a:r>
            <a:r>
              <a:rPr sz="900" spc="-15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expected in</a:t>
            </a:r>
            <a:r>
              <a:rPr sz="900" spc="-19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the</a:t>
            </a:r>
            <a:r>
              <a:rPr sz="900" spc="-27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near</a:t>
            </a:r>
            <a:r>
              <a:rPr sz="900" spc="-37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team</a:t>
            </a:r>
            <a:r>
              <a:rPr sz="900" spc="-11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as</a:t>
            </a:r>
            <a:r>
              <a:rPr sz="900" spc="-23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challenges</a:t>
            </a:r>
            <a:r>
              <a:rPr sz="900" spc="-8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from</a:t>
            </a:r>
            <a:r>
              <a:rPr sz="900" spc="-11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spc="-8" dirty="0">
                <a:solidFill>
                  <a:srgbClr val="75787B"/>
                </a:solidFill>
                <a:latin typeface="Calibri"/>
                <a:cs typeface="Calibri"/>
              </a:rPr>
              <a:t>COVID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persist</a:t>
            </a:r>
            <a:r>
              <a:rPr sz="900" spc="-23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while</a:t>
            </a:r>
            <a:r>
              <a:rPr sz="900" spc="-27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demand</a:t>
            </a:r>
            <a:r>
              <a:rPr sz="900" spc="-31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remains</a:t>
            </a:r>
            <a:r>
              <a:rPr sz="900" spc="-19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extremely</a:t>
            </a:r>
            <a:r>
              <a:rPr sz="900" spc="-19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spc="-8" dirty="0">
                <a:solidFill>
                  <a:srgbClr val="75787B"/>
                </a:solidFill>
                <a:latin typeface="Calibri"/>
                <a:cs typeface="Calibri"/>
              </a:rPr>
              <a:t>strong</a:t>
            </a:r>
            <a:endParaRPr sz="900">
              <a:solidFill>
                <a:prstClr val="black"/>
              </a:solidFill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495777" y="1590771"/>
            <a:ext cx="3721895" cy="2065020"/>
            <a:chOff x="661034" y="978027"/>
            <a:chExt cx="4962525" cy="2753360"/>
          </a:xfrm>
        </p:grpSpPr>
        <p:pic>
          <p:nvPicPr>
            <p:cNvPr id="13" name="object 13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9296" y="1084979"/>
              <a:ext cx="4434975" cy="2630538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65797" y="982789"/>
              <a:ext cx="4652010" cy="2743835"/>
            </a:xfrm>
            <a:custGeom>
              <a:avLst/>
              <a:gdLst/>
              <a:ahLst/>
              <a:cxnLst/>
              <a:rect l="l" t="t" r="r" b="b"/>
              <a:pathLst>
                <a:path w="4652010" h="2743835">
                  <a:moveTo>
                    <a:pt x="0" y="0"/>
                  </a:moveTo>
                  <a:lnTo>
                    <a:pt x="4651629" y="0"/>
                  </a:lnTo>
                  <a:lnTo>
                    <a:pt x="4651629" y="2743581"/>
                  </a:lnTo>
                  <a:lnTo>
                    <a:pt x="0" y="2743581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75787B"/>
              </a:solidFill>
            </a:ln>
          </p:spPr>
          <p:txBody>
            <a:bodyPr wrap="square" lIns="0" tIns="0" rIns="0" bIns="0" rtlCol="0"/>
            <a:lstStyle/>
            <a:p>
              <a:pPr defTabSz="609585"/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5163634" y="2108883"/>
              <a:ext cx="400685" cy="278130"/>
            </a:xfrm>
            <a:custGeom>
              <a:avLst/>
              <a:gdLst/>
              <a:ahLst/>
              <a:cxnLst/>
              <a:rect l="l" t="t" r="r" b="b"/>
              <a:pathLst>
                <a:path w="400685" h="278130">
                  <a:moveTo>
                    <a:pt x="400215" y="278117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pPr defTabSz="609585"/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5111493" y="2072636"/>
              <a:ext cx="84455" cy="74930"/>
            </a:xfrm>
            <a:custGeom>
              <a:avLst/>
              <a:gdLst/>
              <a:ahLst/>
              <a:cxnLst/>
              <a:rect l="l" t="t" r="r" b="b"/>
              <a:pathLst>
                <a:path w="84454" h="74930">
                  <a:moveTo>
                    <a:pt x="0" y="0"/>
                  </a:moveTo>
                  <a:lnTo>
                    <a:pt x="40830" y="74777"/>
                  </a:lnTo>
                  <a:lnTo>
                    <a:pt x="84315" y="122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pPr defTabSz="609585"/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5197037" y="2859819"/>
              <a:ext cx="417195" cy="344170"/>
            </a:xfrm>
            <a:custGeom>
              <a:avLst/>
              <a:gdLst/>
              <a:ahLst/>
              <a:cxnLst/>
              <a:rect l="l" t="t" r="r" b="b"/>
              <a:pathLst>
                <a:path w="417195" h="344169">
                  <a:moveTo>
                    <a:pt x="416737" y="343979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pPr defTabSz="609585"/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5148075" y="2819402"/>
              <a:ext cx="83185" cy="78105"/>
            </a:xfrm>
            <a:custGeom>
              <a:avLst/>
              <a:gdLst/>
              <a:ahLst/>
              <a:cxnLst/>
              <a:rect l="l" t="t" r="r" b="b"/>
              <a:pathLst>
                <a:path w="83185" h="78105">
                  <a:moveTo>
                    <a:pt x="0" y="0"/>
                  </a:moveTo>
                  <a:lnTo>
                    <a:pt x="34505" y="77889"/>
                  </a:lnTo>
                  <a:lnTo>
                    <a:pt x="83019" y="191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pPr defTabSz="609585"/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495776" y="3760183"/>
            <a:ext cx="3794760" cy="1831659"/>
            <a:chOff x="661034" y="3870578"/>
            <a:chExt cx="5059680" cy="2442210"/>
          </a:xfrm>
        </p:grpSpPr>
        <p:pic>
          <p:nvPicPr>
            <p:cNvPr id="20" name="object 20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2925" y="3992482"/>
              <a:ext cx="4382258" cy="2191379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665797" y="3875341"/>
              <a:ext cx="4652010" cy="2432685"/>
            </a:xfrm>
            <a:custGeom>
              <a:avLst/>
              <a:gdLst/>
              <a:ahLst/>
              <a:cxnLst/>
              <a:rect l="l" t="t" r="r" b="b"/>
              <a:pathLst>
                <a:path w="4652010" h="2432685">
                  <a:moveTo>
                    <a:pt x="0" y="0"/>
                  </a:moveTo>
                  <a:lnTo>
                    <a:pt x="4651629" y="0"/>
                  </a:lnTo>
                  <a:lnTo>
                    <a:pt x="4651629" y="2432685"/>
                  </a:lnTo>
                  <a:lnTo>
                    <a:pt x="0" y="2432685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75787B"/>
              </a:solidFill>
            </a:ln>
          </p:spPr>
          <p:txBody>
            <a:bodyPr wrap="square" lIns="0" tIns="0" rIns="0" bIns="0" rtlCol="0"/>
            <a:lstStyle/>
            <a:p>
              <a:pPr defTabSz="609585"/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5267200" y="4585275"/>
              <a:ext cx="443865" cy="194310"/>
            </a:xfrm>
            <a:custGeom>
              <a:avLst/>
              <a:gdLst/>
              <a:ahLst/>
              <a:cxnLst/>
              <a:rect l="l" t="t" r="r" b="b"/>
              <a:pathLst>
                <a:path w="443864" h="194310">
                  <a:moveTo>
                    <a:pt x="443801" y="194297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pPr defTabSz="609585"/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5209030" y="4555472"/>
              <a:ext cx="85090" cy="69850"/>
            </a:xfrm>
            <a:custGeom>
              <a:avLst/>
              <a:gdLst/>
              <a:ahLst/>
              <a:cxnLst/>
              <a:rect l="l" t="t" r="r" b="b"/>
              <a:pathLst>
                <a:path w="85089" h="69850">
                  <a:moveTo>
                    <a:pt x="85090" y="0"/>
                  </a:moveTo>
                  <a:lnTo>
                    <a:pt x="0" y="4330"/>
                  </a:lnTo>
                  <a:lnTo>
                    <a:pt x="54521" y="69799"/>
                  </a:lnTo>
                  <a:lnTo>
                    <a:pt x="85090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pPr defTabSz="609585"/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5170105" y="5291372"/>
              <a:ext cx="490855" cy="204470"/>
            </a:xfrm>
            <a:custGeom>
              <a:avLst/>
              <a:gdLst/>
              <a:ahLst/>
              <a:cxnLst/>
              <a:rect l="l" t="t" r="r" b="b"/>
              <a:pathLst>
                <a:path w="490854" h="204470">
                  <a:moveTo>
                    <a:pt x="490499" y="204469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pPr defTabSz="609585"/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5111490" y="5261099"/>
              <a:ext cx="85090" cy="70485"/>
            </a:xfrm>
            <a:custGeom>
              <a:avLst/>
              <a:gdLst/>
              <a:ahLst/>
              <a:cxnLst/>
              <a:rect l="l" t="t" r="r" b="b"/>
              <a:pathLst>
                <a:path w="85089" h="70485">
                  <a:moveTo>
                    <a:pt x="85001" y="0"/>
                  </a:moveTo>
                  <a:lnTo>
                    <a:pt x="0" y="5842"/>
                  </a:lnTo>
                  <a:lnTo>
                    <a:pt x="55676" y="70332"/>
                  </a:lnTo>
                  <a:lnTo>
                    <a:pt x="85001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pPr defTabSz="609585"/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26" name="object 26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3561" y="3947915"/>
            <a:ext cx="2857499" cy="1529340"/>
          </a:xfrm>
          <a:prstGeom prst="rect">
            <a:avLst/>
          </a:prstGeom>
        </p:spPr>
      </p:pic>
      <p:sp>
        <p:nvSpPr>
          <p:cNvPr id="27" name="object 27"/>
          <p:cNvSpPr txBox="1"/>
          <p:nvPr/>
        </p:nvSpPr>
        <p:spPr>
          <a:xfrm>
            <a:off x="4331754" y="4215267"/>
            <a:ext cx="464820" cy="957153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45719" defTabSz="609585">
              <a:spcBef>
                <a:spcPts val="79"/>
              </a:spcBef>
            </a:pPr>
            <a:r>
              <a:rPr sz="1200" b="1" spc="-19" dirty="0">
                <a:solidFill>
                  <a:srgbClr val="CB5F15"/>
                </a:solidFill>
                <a:latin typeface="Calibri"/>
                <a:cs typeface="Calibri"/>
              </a:rPr>
              <a:t>10%</a:t>
            </a:r>
            <a:endParaRPr sz="1200">
              <a:solidFill>
                <a:prstClr val="black"/>
              </a:solidFill>
              <a:latin typeface="Calibri"/>
              <a:cs typeface="Calibri"/>
            </a:endParaRPr>
          </a:p>
          <a:p>
            <a:pPr marL="45719" marR="3811" defTabSz="609585">
              <a:spcBef>
                <a:spcPts val="37"/>
              </a:spcBef>
            </a:pPr>
            <a:r>
              <a:rPr sz="751" spc="-8" dirty="0">
                <a:solidFill>
                  <a:srgbClr val="75787B"/>
                </a:solidFill>
                <a:latin typeface="Calibri Light"/>
                <a:cs typeface="Calibri Light"/>
              </a:rPr>
              <a:t>Increase</a:t>
            </a:r>
            <a:r>
              <a:rPr sz="751" spc="-37" dirty="0">
                <a:solidFill>
                  <a:srgbClr val="75787B"/>
                </a:solidFill>
                <a:latin typeface="Calibri Light"/>
                <a:cs typeface="Calibri Light"/>
              </a:rPr>
              <a:t> </a:t>
            </a:r>
            <a:r>
              <a:rPr sz="751" spc="-19" dirty="0">
                <a:solidFill>
                  <a:srgbClr val="75787B"/>
                </a:solidFill>
                <a:latin typeface="Calibri Light"/>
                <a:cs typeface="Calibri Light"/>
              </a:rPr>
              <a:t>in </a:t>
            </a:r>
            <a:r>
              <a:rPr sz="751" spc="-8" dirty="0">
                <a:solidFill>
                  <a:srgbClr val="75787B"/>
                </a:solidFill>
                <a:latin typeface="Calibri Light"/>
                <a:cs typeface="Calibri Light"/>
              </a:rPr>
              <a:t>Demand</a:t>
            </a:r>
            <a:endParaRPr sz="751">
              <a:solidFill>
                <a:prstClr val="black"/>
              </a:solidFill>
              <a:latin typeface="Calibri Light"/>
              <a:cs typeface="Calibri Light"/>
            </a:endParaRPr>
          </a:p>
          <a:p>
            <a:pPr defTabSz="609585">
              <a:spcBef>
                <a:spcPts val="31"/>
              </a:spcBef>
            </a:pPr>
            <a:endParaRPr sz="751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L="9525" defTabSz="609585"/>
            <a:r>
              <a:rPr sz="1200" b="1" spc="-19" dirty="0">
                <a:solidFill>
                  <a:srgbClr val="CB5F15"/>
                </a:solidFill>
                <a:latin typeface="Calibri"/>
                <a:cs typeface="Calibri"/>
              </a:rPr>
              <a:t>10%</a:t>
            </a:r>
            <a:endParaRPr sz="1200">
              <a:solidFill>
                <a:prstClr val="black"/>
              </a:solidFill>
              <a:latin typeface="Calibri"/>
              <a:cs typeface="Calibri"/>
            </a:endParaRPr>
          </a:p>
          <a:p>
            <a:pPr marL="9525" marR="8096" defTabSz="609585">
              <a:spcBef>
                <a:spcPts val="37"/>
              </a:spcBef>
            </a:pPr>
            <a:r>
              <a:rPr sz="751" spc="-8" dirty="0">
                <a:solidFill>
                  <a:srgbClr val="75787B"/>
                </a:solidFill>
                <a:latin typeface="Calibri Light"/>
                <a:cs typeface="Calibri Light"/>
              </a:rPr>
              <a:t>Decrease</a:t>
            </a:r>
            <a:r>
              <a:rPr sz="751" spc="-49" dirty="0">
                <a:solidFill>
                  <a:srgbClr val="75787B"/>
                </a:solidFill>
                <a:latin typeface="Calibri Light"/>
                <a:cs typeface="Calibri Light"/>
              </a:rPr>
              <a:t> </a:t>
            </a:r>
            <a:r>
              <a:rPr sz="751" spc="-19" dirty="0">
                <a:solidFill>
                  <a:srgbClr val="75787B"/>
                </a:solidFill>
                <a:latin typeface="Calibri Light"/>
                <a:cs typeface="Calibri Light"/>
              </a:rPr>
              <a:t>in </a:t>
            </a:r>
            <a:r>
              <a:rPr sz="751" spc="-8" dirty="0">
                <a:solidFill>
                  <a:srgbClr val="75787B"/>
                </a:solidFill>
                <a:latin typeface="Calibri Light"/>
                <a:cs typeface="Calibri Light"/>
              </a:rPr>
              <a:t>Capacity</a:t>
            </a:r>
            <a:endParaRPr sz="7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30" name="object 30"/>
          <p:cNvSpPr txBox="1">
            <a:spLocks noGrp="1"/>
          </p:cNvSpPr>
          <p:nvPr>
            <p:ph type="ftr" sz="quarter" idx="5"/>
          </p:nvPr>
        </p:nvSpPr>
        <p:spPr>
          <a:xfrm>
            <a:off x="8926303" y="8514753"/>
            <a:ext cx="1309371" cy="848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800" b="0" i="0">
                <a:solidFill>
                  <a:srgbClr val="75787B"/>
                </a:solidFill>
                <a:latin typeface="Calibri"/>
                <a:cs typeface="Calibri"/>
              </a:defRPr>
            </a:lvl1pPr>
          </a:lstStyle>
          <a:p>
            <a:pPr marL="9525" defTabSz="609585">
              <a:lnSpc>
                <a:spcPts val="641"/>
              </a:lnSpc>
            </a:pPr>
            <a:r>
              <a:rPr lang="en-US" spc="-11"/>
              <a:t>HUBBELLPOWERSYSTEMS.COM</a:t>
            </a:r>
            <a:endParaRPr spc="-8" dirty="0"/>
          </a:p>
        </p:txBody>
      </p:sp>
      <p:sp>
        <p:nvSpPr>
          <p:cNvPr id="28" name="object 28"/>
          <p:cNvSpPr txBox="1"/>
          <p:nvPr/>
        </p:nvSpPr>
        <p:spPr>
          <a:xfrm>
            <a:off x="4259189" y="2420391"/>
            <a:ext cx="441960" cy="425854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 defTabSz="609585">
              <a:spcBef>
                <a:spcPts val="79"/>
              </a:spcBef>
            </a:pPr>
            <a:r>
              <a:rPr sz="1200" b="1" spc="-8" dirty="0">
                <a:solidFill>
                  <a:srgbClr val="CB5F15"/>
                </a:solidFill>
                <a:latin typeface="Calibri"/>
                <a:cs typeface="Calibri"/>
              </a:rPr>
              <a:t>1100%</a:t>
            </a:r>
            <a:endParaRPr sz="1200">
              <a:solidFill>
                <a:prstClr val="black"/>
              </a:solidFill>
              <a:latin typeface="Calibri"/>
              <a:cs typeface="Calibri"/>
            </a:endParaRPr>
          </a:p>
          <a:p>
            <a:pPr marL="9525" marR="9525" defTabSz="609585">
              <a:spcBef>
                <a:spcPts val="37"/>
              </a:spcBef>
            </a:pPr>
            <a:r>
              <a:rPr sz="751" spc="-8" dirty="0">
                <a:solidFill>
                  <a:srgbClr val="75787B"/>
                </a:solidFill>
                <a:latin typeface="Calibri Light"/>
                <a:cs typeface="Calibri Light"/>
              </a:rPr>
              <a:t>Increase</a:t>
            </a:r>
            <a:r>
              <a:rPr sz="751" spc="-37" dirty="0">
                <a:solidFill>
                  <a:srgbClr val="75787B"/>
                </a:solidFill>
                <a:latin typeface="Calibri Light"/>
                <a:cs typeface="Calibri Light"/>
              </a:rPr>
              <a:t> </a:t>
            </a:r>
            <a:r>
              <a:rPr sz="751" spc="-19" dirty="0">
                <a:solidFill>
                  <a:srgbClr val="75787B"/>
                </a:solidFill>
                <a:latin typeface="Calibri Light"/>
                <a:cs typeface="Calibri Light"/>
              </a:rPr>
              <a:t>vs </a:t>
            </a:r>
            <a:r>
              <a:rPr sz="751" dirty="0">
                <a:solidFill>
                  <a:srgbClr val="75787B"/>
                </a:solidFill>
                <a:latin typeface="Calibri Light"/>
                <a:cs typeface="Calibri Light"/>
              </a:rPr>
              <a:t>Jan.</a:t>
            </a:r>
            <a:r>
              <a:rPr sz="751" spc="-35" dirty="0">
                <a:solidFill>
                  <a:srgbClr val="75787B"/>
                </a:solidFill>
                <a:latin typeface="Calibri Light"/>
                <a:cs typeface="Calibri Light"/>
              </a:rPr>
              <a:t> </a:t>
            </a:r>
            <a:r>
              <a:rPr sz="751" spc="-15" dirty="0">
                <a:solidFill>
                  <a:srgbClr val="75787B"/>
                </a:solidFill>
                <a:latin typeface="Calibri Light"/>
                <a:cs typeface="Calibri Light"/>
              </a:rPr>
              <a:t>2020</a:t>
            </a:r>
            <a:endParaRPr sz="7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294544" y="3033457"/>
            <a:ext cx="435769" cy="425854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 defTabSz="609585">
              <a:spcBef>
                <a:spcPts val="79"/>
              </a:spcBef>
            </a:pPr>
            <a:r>
              <a:rPr sz="1200" b="1" spc="-15" dirty="0">
                <a:solidFill>
                  <a:srgbClr val="CB5F15"/>
                </a:solidFill>
                <a:latin typeface="Calibri"/>
                <a:cs typeface="Calibri"/>
              </a:rPr>
              <a:t>500%</a:t>
            </a:r>
            <a:endParaRPr sz="1200">
              <a:solidFill>
                <a:prstClr val="black"/>
              </a:solidFill>
              <a:latin typeface="Calibri"/>
              <a:cs typeface="Calibri"/>
            </a:endParaRPr>
          </a:p>
          <a:p>
            <a:pPr marL="9525" marR="3811" defTabSz="609585">
              <a:spcBef>
                <a:spcPts val="37"/>
              </a:spcBef>
            </a:pPr>
            <a:r>
              <a:rPr sz="751" spc="-8" dirty="0">
                <a:solidFill>
                  <a:srgbClr val="75787B"/>
                </a:solidFill>
                <a:latin typeface="Calibri Light"/>
                <a:cs typeface="Calibri Light"/>
              </a:rPr>
              <a:t>Increase</a:t>
            </a:r>
            <a:r>
              <a:rPr sz="751" spc="-37" dirty="0">
                <a:solidFill>
                  <a:srgbClr val="75787B"/>
                </a:solidFill>
                <a:latin typeface="Calibri Light"/>
                <a:cs typeface="Calibri Light"/>
              </a:rPr>
              <a:t> </a:t>
            </a:r>
            <a:r>
              <a:rPr sz="751" spc="-19" dirty="0">
                <a:solidFill>
                  <a:srgbClr val="75787B"/>
                </a:solidFill>
                <a:latin typeface="Calibri Light"/>
                <a:cs typeface="Calibri Light"/>
              </a:rPr>
              <a:t>vs </a:t>
            </a:r>
            <a:r>
              <a:rPr sz="751" dirty="0">
                <a:solidFill>
                  <a:srgbClr val="75787B"/>
                </a:solidFill>
                <a:latin typeface="Calibri Light"/>
                <a:cs typeface="Calibri Light"/>
              </a:rPr>
              <a:t>Jan.</a:t>
            </a:r>
            <a:r>
              <a:rPr sz="751" spc="-35" dirty="0">
                <a:solidFill>
                  <a:srgbClr val="75787B"/>
                </a:solidFill>
                <a:latin typeface="Calibri Light"/>
                <a:cs typeface="Calibri Light"/>
              </a:rPr>
              <a:t> </a:t>
            </a:r>
            <a:r>
              <a:rPr sz="751" spc="-15" dirty="0">
                <a:solidFill>
                  <a:srgbClr val="75787B"/>
                </a:solidFill>
                <a:latin typeface="Calibri Light"/>
                <a:cs typeface="Calibri Light"/>
              </a:rPr>
              <a:t>2020</a:t>
            </a:r>
            <a:endParaRPr sz="751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13694" y="1053270"/>
            <a:ext cx="2427447" cy="383567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pPr marL="9525">
              <a:spcBef>
                <a:spcPts val="75"/>
              </a:spcBef>
            </a:pPr>
            <a:r>
              <a:rPr sz="2700" dirty="0"/>
              <a:t>Domestic</a:t>
            </a:r>
            <a:r>
              <a:rPr sz="2700" spc="-31" dirty="0"/>
              <a:t> </a:t>
            </a:r>
            <a:r>
              <a:rPr sz="2700" spc="-8" dirty="0"/>
              <a:t>Freight</a:t>
            </a:r>
            <a:endParaRPr sz="2700"/>
          </a:p>
        </p:txBody>
      </p:sp>
      <p:sp>
        <p:nvSpPr>
          <p:cNvPr id="3" name="object 3"/>
          <p:cNvSpPr/>
          <p:nvPr/>
        </p:nvSpPr>
        <p:spPr>
          <a:xfrm>
            <a:off x="491491" y="1591055"/>
            <a:ext cx="8108156" cy="7620"/>
          </a:xfrm>
          <a:custGeom>
            <a:avLst/>
            <a:gdLst/>
            <a:ahLst/>
            <a:cxnLst/>
            <a:rect l="l" t="t" r="r" b="b"/>
            <a:pathLst>
              <a:path w="10810875" h="10159">
                <a:moveTo>
                  <a:pt x="0" y="10109"/>
                </a:moveTo>
                <a:lnTo>
                  <a:pt x="10810633" y="0"/>
                </a:lnTo>
              </a:path>
            </a:pathLst>
          </a:custGeom>
          <a:ln w="12700">
            <a:solidFill>
              <a:srgbClr val="CB5F15"/>
            </a:solidFill>
          </a:ln>
        </p:spPr>
        <p:txBody>
          <a:bodyPr wrap="square" lIns="0" tIns="0" rIns="0" bIns="0" rtlCol="0"/>
          <a:lstStyle/>
          <a:p>
            <a:pPr defTabSz="609585"/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114688" y="4317661"/>
            <a:ext cx="518160" cy="590386"/>
          </a:xfrm>
          <a:prstGeom prst="rect">
            <a:avLst/>
          </a:prstGeom>
        </p:spPr>
        <p:txBody>
          <a:bodyPr vert="horz" wrap="square" lIns="0" tIns="23336" rIns="0" bIns="0" rtlCol="0">
            <a:spAutoFit/>
          </a:bodyPr>
          <a:lstStyle/>
          <a:p>
            <a:pPr marL="9525" defTabSz="609585">
              <a:spcBef>
                <a:spcPts val="183"/>
              </a:spcBef>
            </a:pPr>
            <a:r>
              <a:rPr b="1" spc="-19" dirty="0">
                <a:solidFill>
                  <a:srgbClr val="CB5F15"/>
                </a:solidFill>
                <a:latin typeface="Calibri"/>
                <a:cs typeface="Calibri"/>
              </a:rPr>
              <a:t>30%</a:t>
            </a:r>
            <a:endParaRPr>
              <a:solidFill>
                <a:prstClr val="black"/>
              </a:solidFill>
              <a:latin typeface="Calibri"/>
              <a:cs typeface="Calibri"/>
            </a:endParaRPr>
          </a:p>
          <a:p>
            <a:pPr marL="9525" marR="3811" defTabSz="609585">
              <a:spcBef>
                <a:spcPts val="53"/>
              </a:spcBef>
            </a:pPr>
            <a:r>
              <a:rPr sz="900" spc="-8" dirty="0">
                <a:solidFill>
                  <a:srgbClr val="75787B"/>
                </a:solidFill>
                <a:latin typeface="Calibri Light"/>
                <a:cs typeface="Calibri Light"/>
              </a:rPr>
              <a:t>Increase</a:t>
            </a:r>
            <a:r>
              <a:rPr sz="900" spc="-35" dirty="0">
                <a:solidFill>
                  <a:srgbClr val="75787B"/>
                </a:solidFill>
                <a:latin typeface="Calibri Light"/>
                <a:cs typeface="Calibri Light"/>
              </a:rPr>
              <a:t> </a:t>
            </a:r>
            <a:r>
              <a:rPr sz="900" spc="-19" dirty="0">
                <a:solidFill>
                  <a:srgbClr val="75787B"/>
                </a:solidFill>
                <a:latin typeface="Calibri Light"/>
                <a:cs typeface="Calibri Light"/>
              </a:rPr>
              <a:t>vs </a:t>
            </a:r>
            <a:r>
              <a:rPr sz="900" dirty="0">
                <a:solidFill>
                  <a:srgbClr val="75787B"/>
                </a:solidFill>
                <a:latin typeface="Calibri Light"/>
                <a:cs typeface="Calibri Light"/>
              </a:rPr>
              <a:t>Jan.</a:t>
            </a:r>
            <a:r>
              <a:rPr sz="900" spc="-60" dirty="0">
                <a:solidFill>
                  <a:srgbClr val="75787B"/>
                </a:solidFill>
                <a:latin typeface="Calibri Light"/>
                <a:cs typeface="Calibri Light"/>
              </a:rPr>
              <a:t> </a:t>
            </a:r>
            <a:r>
              <a:rPr sz="900" spc="-15" dirty="0">
                <a:solidFill>
                  <a:srgbClr val="75787B"/>
                </a:solidFill>
                <a:latin typeface="Calibri Light"/>
                <a:cs typeface="Calibri Light"/>
              </a:rPr>
              <a:t>2021</a:t>
            </a:r>
            <a:endParaRPr sz="900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728465" y="4098799"/>
            <a:ext cx="354331" cy="1012984"/>
          </a:xfrm>
          <a:custGeom>
            <a:avLst/>
            <a:gdLst/>
            <a:ahLst/>
            <a:cxnLst/>
            <a:rect l="l" t="t" r="r" b="b"/>
            <a:pathLst>
              <a:path w="472439" h="1350645">
                <a:moveTo>
                  <a:pt x="0" y="0"/>
                </a:moveTo>
                <a:lnTo>
                  <a:pt x="74661" y="2007"/>
                </a:lnTo>
                <a:lnTo>
                  <a:pt x="139505" y="7596"/>
                </a:lnTo>
                <a:lnTo>
                  <a:pt x="190641" y="16119"/>
                </a:lnTo>
                <a:lnTo>
                  <a:pt x="236220" y="39370"/>
                </a:lnTo>
                <a:lnTo>
                  <a:pt x="236220" y="635762"/>
                </a:lnTo>
                <a:lnTo>
                  <a:pt x="248262" y="648205"/>
                </a:lnTo>
                <a:lnTo>
                  <a:pt x="281794" y="659012"/>
                </a:lnTo>
                <a:lnTo>
                  <a:pt x="332928" y="667535"/>
                </a:lnTo>
                <a:lnTo>
                  <a:pt x="397773" y="673124"/>
                </a:lnTo>
                <a:lnTo>
                  <a:pt x="472440" y="675132"/>
                </a:lnTo>
                <a:lnTo>
                  <a:pt x="397773" y="677139"/>
                </a:lnTo>
                <a:lnTo>
                  <a:pt x="332928" y="682728"/>
                </a:lnTo>
                <a:lnTo>
                  <a:pt x="281794" y="691251"/>
                </a:lnTo>
                <a:lnTo>
                  <a:pt x="248262" y="702058"/>
                </a:lnTo>
                <a:lnTo>
                  <a:pt x="236220" y="714502"/>
                </a:lnTo>
                <a:lnTo>
                  <a:pt x="236220" y="1310894"/>
                </a:lnTo>
                <a:lnTo>
                  <a:pt x="224176" y="1323337"/>
                </a:lnTo>
                <a:lnTo>
                  <a:pt x="190641" y="1334144"/>
                </a:lnTo>
                <a:lnTo>
                  <a:pt x="139505" y="1342667"/>
                </a:lnTo>
                <a:lnTo>
                  <a:pt x="74661" y="1348256"/>
                </a:lnTo>
                <a:lnTo>
                  <a:pt x="0" y="1350264"/>
                </a:lnTo>
              </a:path>
            </a:pathLst>
          </a:custGeom>
          <a:ln w="25400">
            <a:solidFill>
              <a:srgbClr val="CB5F15"/>
            </a:solidFill>
          </a:ln>
        </p:spPr>
        <p:txBody>
          <a:bodyPr wrap="square" lIns="0" tIns="0" rIns="0" bIns="0" rtlCol="0"/>
          <a:lstStyle/>
          <a:p>
            <a:pPr defTabSz="609585"/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440363" y="2284595"/>
            <a:ext cx="518160" cy="57644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09585">
              <a:spcBef>
                <a:spcPts val="75"/>
              </a:spcBef>
            </a:pPr>
            <a:r>
              <a:rPr b="1" spc="-19" dirty="0">
                <a:solidFill>
                  <a:srgbClr val="CB5F15"/>
                </a:solidFill>
                <a:latin typeface="Calibri"/>
                <a:cs typeface="Calibri"/>
              </a:rPr>
              <a:t>84%</a:t>
            </a:r>
            <a:endParaRPr>
              <a:solidFill>
                <a:prstClr val="black"/>
              </a:solidFill>
              <a:latin typeface="Calibri"/>
              <a:cs typeface="Calibri"/>
            </a:endParaRPr>
          </a:p>
          <a:p>
            <a:pPr marL="9525" marR="3811" defTabSz="609585">
              <a:spcBef>
                <a:spcPts val="53"/>
              </a:spcBef>
            </a:pPr>
            <a:r>
              <a:rPr sz="900" spc="-8" dirty="0">
                <a:solidFill>
                  <a:srgbClr val="75787B"/>
                </a:solidFill>
                <a:latin typeface="Calibri Light"/>
                <a:cs typeface="Calibri Light"/>
              </a:rPr>
              <a:t>Increase</a:t>
            </a:r>
            <a:r>
              <a:rPr sz="900" spc="-35" dirty="0">
                <a:solidFill>
                  <a:srgbClr val="75787B"/>
                </a:solidFill>
                <a:latin typeface="Calibri Light"/>
                <a:cs typeface="Calibri Light"/>
              </a:rPr>
              <a:t> </a:t>
            </a:r>
            <a:r>
              <a:rPr sz="900" spc="-19" dirty="0">
                <a:solidFill>
                  <a:srgbClr val="75787B"/>
                </a:solidFill>
                <a:latin typeface="Calibri Light"/>
                <a:cs typeface="Calibri Light"/>
              </a:rPr>
              <a:t>vs </a:t>
            </a:r>
            <a:r>
              <a:rPr sz="900" dirty="0">
                <a:solidFill>
                  <a:srgbClr val="75787B"/>
                </a:solidFill>
                <a:latin typeface="Calibri Light"/>
                <a:cs typeface="Calibri Light"/>
              </a:rPr>
              <a:t>Jan.</a:t>
            </a:r>
            <a:r>
              <a:rPr sz="900" spc="-60" dirty="0">
                <a:solidFill>
                  <a:srgbClr val="75787B"/>
                </a:solidFill>
                <a:latin typeface="Calibri Light"/>
                <a:cs typeface="Calibri Light"/>
              </a:rPr>
              <a:t> </a:t>
            </a:r>
            <a:r>
              <a:rPr sz="900" spc="-15" dirty="0">
                <a:solidFill>
                  <a:srgbClr val="75787B"/>
                </a:solidFill>
                <a:latin typeface="Calibri Light"/>
                <a:cs typeface="Calibri Light"/>
              </a:rPr>
              <a:t>2021</a:t>
            </a:r>
            <a:endParaRPr sz="900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113014" y="2061973"/>
            <a:ext cx="285751" cy="1035844"/>
          </a:xfrm>
          <a:custGeom>
            <a:avLst/>
            <a:gdLst/>
            <a:ahLst/>
            <a:cxnLst/>
            <a:rect l="l" t="t" r="r" b="b"/>
            <a:pathLst>
              <a:path w="381000" h="1381125">
                <a:moveTo>
                  <a:pt x="0" y="0"/>
                </a:moveTo>
                <a:lnTo>
                  <a:pt x="74149" y="2494"/>
                </a:lnTo>
                <a:lnTo>
                  <a:pt x="134702" y="9297"/>
                </a:lnTo>
                <a:lnTo>
                  <a:pt x="175529" y="19389"/>
                </a:lnTo>
                <a:lnTo>
                  <a:pt x="190500" y="31750"/>
                </a:lnTo>
                <a:lnTo>
                  <a:pt x="190500" y="658622"/>
                </a:lnTo>
                <a:lnTo>
                  <a:pt x="205470" y="670982"/>
                </a:lnTo>
                <a:lnTo>
                  <a:pt x="246297" y="681074"/>
                </a:lnTo>
                <a:lnTo>
                  <a:pt x="306850" y="687877"/>
                </a:lnTo>
                <a:lnTo>
                  <a:pt x="381000" y="690372"/>
                </a:lnTo>
                <a:lnTo>
                  <a:pt x="306850" y="692866"/>
                </a:lnTo>
                <a:lnTo>
                  <a:pt x="246297" y="699669"/>
                </a:lnTo>
                <a:lnTo>
                  <a:pt x="205470" y="709761"/>
                </a:lnTo>
                <a:lnTo>
                  <a:pt x="190500" y="722122"/>
                </a:lnTo>
                <a:lnTo>
                  <a:pt x="190500" y="1348994"/>
                </a:lnTo>
                <a:lnTo>
                  <a:pt x="175529" y="1361354"/>
                </a:lnTo>
                <a:lnTo>
                  <a:pt x="134702" y="1371446"/>
                </a:lnTo>
                <a:lnTo>
                  <a:pt x="74149" y="1378249"/>
                </a:lnTo>
                <a:lnTo>
                  <a:pt x="0" y="1380744"/>
                </a:lnTo>
              </a:path>
            </a:pathLst>
          </a:custGeom>
          <a:ln w="25400">
            <a:solidFill>
              <a:srgbClr val="CB5F15"/>
            </a:solidFill>
          </a:ln>
        </p:spPr>
        <p:txBody>
          <a:bodyPr wrap="square" lIns="0" tIns="0" rIns="0" bIns="0" rtlCol="0"/>
          <a:lstStyle/>
          <a:p>
            <a:pPr defTabSz="609585"/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4736591" y="3707891"/>
            <a:ext cx="3977640" cy="1714500"/>
            <a:chOff x="6315454" y="3800855"/>
            <a:chExt cx="5303520" cy="2286000"/>
          </a:xfrm>
        </p:grpSpPr>
        <p:sp>
          <p:nvSpPr>
            <p:cNvPr id="9" name="object 9"/>
            <p:cNvSpPr/>
            <p:nvPr/>
          </p:nvSpPr>
          <p:spPr>
            <a:xfrm>
              <a:off x="6748272" y="3968490"/>
              <a:ext cx="4871085" cy="2118360"/>
            </a:xfrm>
            <a:custGeom>
              <a:avLst/>
              <a:gdLst/>
              <a:ahLst/>
              <a:cxnLst/>
              <a:rect l="l" t="t" r="r" b="b"/>
              <a:pathLst>
                <a:path w="4871084" h="2118360">
                  <a:moveTo>
                    <a:pt x="4517631" y="0"/>
                  </a:moveTo>
                  <a:lnTo>
                    <a:pt x="353072" y="0"/>
                  </a:lnTo>
                  <a:lnTo>
                    <a:pt x="305163" y="3223"/>
                  </a:lnTo>
                  <a:lnTo>
                    <a:pt x="259212" y="12612"/>
                  </a:lnTo>
                  <a:lnTo>
                    <a:pt x="215641" y="27746"/>
                  </a:lnTo>
                  <a:lnTo>
                    <a:pt x="174870" y="48204"/>
                  </a:lnTo>
                  <a:lnTo>
                    <a:pt x="137320" y="73567"/>
                  </a:lnTo>
                  <a:lnTo>
                    <a:pt x="103412" y="103412"/>
                  </a:lnTo>
                  <a:lnTo>
                    <a:pt x="73567" y="137320"/>
                  </a:lnTo>
                  <a:lnTo>
                    <a:pt x="48204" y="174870"/>
                  </a:lnTo>
                  <a:lnTo>
                    <a:pt x="27746" y="215641"/>
                  </a:lnTo>
                  <a:lnTo>
                    <a:pt x="12612" y="259212"/>
                  </a:lnTo>
                  <a:lnTo>
                    <a:pt x="3223" y="305163"/>
                  </a:lnTo>
                  <a:lnTo>
                    <a:pt x="0" y="353072"/>
                  </a:lnTo>
                  <a:lnTo>
                    <a:pt x="0" y="1765300"/>
                  </a:lnTo>
                  <a:lnTo>
                    <a:pt x="3223" y="1813209"/>
                  </a:lnTo>
                  <a:lnTo>
                    <a:pt x="12612" y="1859159"/>
                  </a:lnTo>
                  <a:lnTo>
                    <a:pt x="27746" y="1902729"/>
                  </a:lnTo>
                  <a:lnTo>
                    <a:pt x="48204" y="1943498"/>
                  </a:lnTo>
                  <a:lnTo>
                    <a:pt x="73567" y="1981047"/>
                  </a:lnTo>
                  <a:lnTo>
                    <a:pt x="103412" y="2014953"/>
                  </a:lnTo>
                  <a:lnTo>
                    <a:pt x="137320" y="2044797"/>
                  </a:lnTo>
                  <a:lnTo>
                    <a:pt x="174870" y="2070158"/>
                  </a:lnTo>
                  <a:lnTo>
                    <a:pt x="215641" y="2090615"/>
                  </a:lnTo>
                  <a:lnTo>
                    <a:pt x="259212" y="2105748"/>
                  </a:lnTo>
                  <a:lnTo>
                    <a:pt x="305163" y="2115137"/>
                  </a:lnTo>
                  <a:lnTo>
                    <a:pt x="353072" y="2118360"/>
                  </a:lnTo>
                  <a:lnTo>
                    <a:pt x="4517631" y="2118360"/>
                  </a:lnTo>
                  <a:lnTo>
                    <a:pt x="4565540" y="2115137"/>
                  </a:lnTo>
                  <a:lnTo>
                    <a:pt x="4611491" y="2105748"/>
                  </a:lnTo>
                  <a:lnTo>
                    <a:pt x="4655062" y="2090615"/>
                  </a:lnTo>
                  <a:lnTo>
                    <a:pt x="4695833" y="2070158"/>
                  </a:lnTo>
                  <a:lnTo>
                    <a:pt x="4733383" y="2044797"/>
                  </a:lnTo>
                  <a:lnTo>
                    <a:pt x="4767291" y="2014953"/>
                  </a:lnTo>
                  <a:lnTo>
                    <a:pt x="4797136" y="1981047"/>
                  </a:lnTo>
                  <a:lnTo>
                    <a:pt x="4822499" y="1943498"/>
                  </a:lnTo>
                  <a:lnTo>
                    <a:pt x="4842957" y="1902729"/>
                  </a:lnTo>
                  <a:lnTo>
                    <a:pt x="4858091" y="1859159"/>
                  </a:lnTo>
                  <a:lnTo>
                    <a:pt x="4867480" y="1813209"/>
                  </a:lnTo>
                  <a:lnTo>
                    <a:pt x="4870704" y="1765300"/>
                  </a:lnTo>
                  <a:lnTo>
                    <a:pt x="4870704" y="353072"/>
                  </a:lnTo>
                  <a:lnTo>
                    <a:pt x="4867480" y="305163"/>
                  </a:lnTo>
                  <a:lnTo>
                    <a:pt x="4858091" y="259212"/>
                  </a:lnTo>
                  <a:lnTo>
                    <a:pt x="4842957" y="215641"/>
                  </a:lnTo>
                  <a:lnTo>
                    <a:pt x="4822499" y="174870"/>
                  </a:lnTo>
                  <a:lnTo>
                    <a:pt x="4797136" y="137320"/>
                  </a:lnTo>
                  <a:lnTo>
                    <a:pt x="4767291" y="103412"/>
                  </a:lnTo>
                  <a:lnTo>
                    <a:pt x="4733383" y="73567"/>
                  </a:lnTo>
                  <a:lnTo>
                    <a:pt x="4695833" y="48204"/>
                  </a:lnTo>
                  <a:lnTo>
                    <a:pt x="4655062" y="27746"/>
                  </a:lnTo>
                  <a:lnTo>
                    <a:pt x="4611491" y="12612"/>
                  </a:lnTo>
                  <a:lnTo>
                    <a:pt x="4565540" y="3223"/>
                  </a:lnTo>
                  <a:lnTo>
                    <a:pt x="4517631" y="0"/>
                  </a:lnTo>
                  <a:close/>
                </a:path>
              </a:pathLst>
            </a:custGeom>
            <a:solidFill>
              <a:srgbClr val="75787B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pPr defTabSz="609585"/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6315454" y="3800855"/>
              <a:ext cx="2764790" cy="542925"/>
            </a:xfrm>
            <a:custGeom>
              <a:avLst/>
              <a:gdLst/>
              <a:ahLst/>
              <a:cxnLst/>
              <a:rect l="l" t="t" r="r" b="b"/>
              <a:pathLst>
                <a:path w="2764790" h="542925">
                  <a:moveTo>
                    <a:pt x="2674112" y="0"/>
                  </a:moveTo>
                  <a:lnTo>
                    <a:pt x="90424" y="0"/>
                  </a:lnTo>
                  <a:lnTo>
                    <a:pt x="55228" y="7106"/>
                  </a:lnTo>
                  <a:lnTo>
                    <a:pt x="26485" y="26485"/>
                  </a:lnTo>
                  <a:lnTo>
                    <a:pt x="7106" y="55228"/>
                  </a:lnTo>
                  <a:lnTo>
                    <a:pt x="0" y="90424"/>
                  </a:lnTo>
                  <a:lnTo>
                    <a:pt x="0" y="452120"/>
                  </a:lnTo>
                  <a:lnTo>
                    <a:pt x="7106" y="487315"/>
                  </a:lnTo>
                  <a:lnTo>
                    <a:pt x="26485" y="516058"/>
                  </a:lnTo>
                  <a:lnTo>
                    <a:pt x="55228" y="535437"/>
                  </a:lnTo>
                  <a:lnTo>
                    <a:pt x="90424" y="542544"/>
                  </a:lnTo>
                  <a:lnTo>
                    <a:pt x="2674112" y="542544"/>
                  </a:lnTo>
                  <a:lnTo>
                    <a:pt x="2709307" y="535437"/>
                  </a:lnTo>
                  <a:lnTo>
                    <a:pt x="2738050" y="516058"/>
                  </a:lnTo>
                  <a:lnTo>
                    <a:pt x="2757429" y="487315"/>
                  </a:lnTo>
                  <a:lnTo>
                    <a:pt x="2764536" y="452120"/>
                  </a:lnTo>
                  <a:lnTo>
                    <a:pt x="2764536" y="90424"/>
                  </a:lnTo>
                  <a:lnTo>
                    <a:pt x="2757429" y="55228"/>
                  </a:lnTo>
                  <a:lnTo>
                    <a:pt x="2738050" y="26485"/>
                  </a:lnTo>
                  <a:lnTo>
                    <a:pt x="2709307" y="7106"/>
                  </a:lnTo>
                  <a:lnTo>
                    <a:pt x="2674112" y="0"/>
                  </a:lnTo>
                  <a:close/>
                </a:path>
              </a:pathLst>
            </a:custGeom>
            <a:solidFill>
              <a:srgbClr val="00698E"/>
            </a:solidFill>
          </p:spPr>
          <p:txBody>
            <a:bodyPr wrap="square" lIns="0" tIns="0" rIns="0" bIns="0" rtlCol="0"/>
            <a:lstStyle/>
            <a:p>
              <a:pPr defTabSz="609585"/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4842401" y="3749653"/>
            <a:ext cx="1865948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09585">
              <a:spcBef>
                <a:spcPts val="75"/>
              </a:spcBef>
            </a:pP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March</a:t>
            </a:r>
            <a:r>
              <a:rPr spc="-3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2022</a:t>
            </a:r>
            <a:r>
              <a:rPr spc="-4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pc="-8" dirty="0">
                <a:solidFill>
                  <a:srgbClr val="FFFFFF"/>
                </a:solidFill>
                <a:latin typeface="Calibri"/>
                <a:cs typeface="Calibri"/>
              </a:rPr>
              <a:t>Update</a:t>
            </a:r>
            <a:endParaRPr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150567" y="4144349"/>
            <a:ext cx="3388519" cy="117147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71932" marR="145730" indent="-215260" defTabSz="609585">
              <a:spcBef>
                <a:spcPts val="75"/>
              </a:spcBef>
              <a:buFont typeface="Arial"/>
              <a:buChar char="•"/>
              <a:tabLst>
                <a:tab pos="271932" algn="l"/>
                <a:tab pos="272408" algn="l"/>
              </a:tabLst>
            </a:pPr>
            <a:r>
              <a:rPr sz="900" spc="-8" dirty="0">
                <a:solidFill>
                  <a:srgbClr val="75787B"/>
                </a:solidFill>
                <a:latin typeface="Calibri"/>
                <a:cs typeface="Calibri"/>
              </a:rPr>
              <a:t>Significant</a:t>
            </a:r>
            <a:r>
              <a:rPr sz="900" spc="-37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new</a:t>
            </a:r>
            <a:r>
              <a:rPr sz="900" spc="-11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carrier</a:t>
            </a:r>
            <a:r>
              <a:rPr sz="900" spc="-19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rate</a:t>
            </a:r>
            <a:r>
              <a:rPr sz="900" spc="-31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increases</a:t>
            </a:r>
            <a:r>
              <a:rPr sz="900" spc="11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ranging</a:t>
            </a:r>
            <a:r>
              <a:rPr sz="900" spc="-27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spc="-8" dirty="0">
                <a:solidFill>
                  <a:srgbClr val="75787B"/>
                </a:solidFill>
                <a:latin typeface="Calibri"/>
                <a:cs typeface="Calibri"/>
              </a:rPr>
              <a:t>20-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35%</a:t>
            </a:r>
            <a:r>
              <a:rPr sz="900" spc="4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take</a:t>
            </a:r>
            <a:r>
              <a:rPr sz="900" spc="-8" dirty="0">
                <a:solidFill>
                  <a:srgbClr val="75787B"/>
                </a:solidFill>
                <a:latin typeface="Calibri"/>
                <a:cs typeface="Calibri"/>
              </a:rPr>
              <a:t> effect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March</a:t>
            </a:r>
            <a:r>
              <a:rPr sz="900" spc="-27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spc="-15" dirty="0">
                <a:solidFill>
                  <a:srgbClr val="75787B"/>
                </a:solidFill>
                <a:latin typeface="Calibri"/>
                <a:cs typeface="Calibri"/>
              </a:rPr>
              <a:t>1</a:t>
            </a:r>
            <a:r>
              <a:rPr sz="900" spc="-23" baseline="24305" dirty="0">
                <a:solidFill>
                  <a:srgbClr val="75787B"/>
                </a:solidFill>
                <a:latin typeface="Calibri"/>
                <a:cs typeface="Calibri"/>
              </a:rPr>
              <a:t>st</a:t>
            </a:r>
            <a:r>
              <a:rPr sz="900" spc="-15" dirty="0">
                <a:solidFill>
                  <a:srgbClr val="75787B"/>
                </a:solidFill>
                <a:latin typeface="Calibri"/>
                <a:cs typeface="Calibri"/>
              </a:rPr>
              <a:t>.</a:t>
            </a:r>
            <a:endParaRPr sz="900">
              <a:solidFill>
                <a:prstClr val="black"/>
              </a:solidFill>
              <a:latin typeface="Calibri"/>
              <a:cs typeface="Calibri"/>
            </a:endParaRPr>
          </a:p>
          <a:p>
            <a:pPr marL="271932" marR="270980" indent="-215260" defTabSz="609585">
              <a:spcBef>
                <a:spcPts val="451"/>
              </a:spcBef>
              <a:buFont typeface="Arial"/>
              <a:buChar char="•"/>
              <a:tabLst>
                <a:tab pos="271932" algn="l"/>
                <a:tab pos="272408" algn="l"/>
              </a:tabLst>
            </a:pP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Active</a:t>
            </a:r>
            <a:r>
              <a:rPr sz="900" spc="-23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truck</a:t>
            </a:r>
            <a:r>
              <a:rPr sz="900" spc="-4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spc="-8" dirty="0">
                <a:solidFill>
                  <a:srgbClr val="75787B"/>
                </a:solidFill>
                <a:latin typeface="Calibri"/>
                <a:cs typeface="Calibri"/>
              </a:rPr>
              <a:t>utilization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at</a:t>
            </a:r>
            <a:r>
              <a:rPr sz="900" spc="-23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highest</a:t>
            </a:r>
            <a:r>
              <a:rPr sz="900" spc="-19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level</a:t>
            </a:r>
            <a:r>
              <a:rPr sz="900" spc="-31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on</a:t>
            </a:r>
            <a:r>
              <a:rPr sz="900" spc="-11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record;</a:t>
            </a:r>
            <a:r>
              <a:rPr sz="900" spc="23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Expected</a:t>
            </a:r>
            <a:r>
              <a:rPr sz="900" spc="-8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spc="-19" dirty="0">
                <a:solidFill>
                  <a:srgbClr val="75787B"/>
                </a:solidFill>
                <a:latin typeface="Calibri"/>
                <a:cs typeface="Calibri"/>
              </a:rPr>
              <a:t>to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continue</a:t>
            </a:r>
            <a:r>
              <a:rPr sz="900" spc="-31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in</a:t>
            </a:r>
            <a:r>
              <a:rPr sz="900" spc="-37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foreseeable</a:t>
            </a:r>
            <a:r>
              <a:rPr sz="900" spc="-11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spc="-8" dirty="0">
                <a:solidFill>
                  <a:srgbClr val="75787B"/>
                </a:solidFill>
                <a:latin typeface="Calibri"/>
                <a:cs typeface="Calibri"/>
              </a:rPr>
              <a:t>future.</a:t>
            </a:r>
            <a:endParaRPr sz="900">
              <a:solidFill>
                <a:prstClr val="black"/>
              </a:solidFill>
              <a:latin typeface="Calibri"/>
              <a:cs typeface="Calibri"/>
            </a:endParaRPr>
          </a:p>
          <a:p>
            <a:pPr marL="271932" marR="60958" indent="-215260" defTabSz="609585">
              <a:spcBef>
                <a:spcPts val="451"/>
              </a:spcBef>
              <a:buFont typeface="Arial"/>
              <a:buChar char="•"/>
              <a:tabLst>
                <a:tab pos="271932" algn="l"/>
                <a:tab pos="272408" algn="l"/>
              </a:tabLst>
            </a:pP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The</a:t>
            </a:r>
            <a:r>
              <a:rPr sz="900" spc="-15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BLS</a:t>
            </a:r>
            <a:r>
              <a:rPr sz="900" spc="-31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index</a:t>
            </a:r>
            <a:r>
              <a:rPr sz="900" spc="-8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for</a:t>
            </a:r>
            <a:r>
              <a:rPr sz="900" spc="-4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long</a:t>
            </a:r>
            <a:r>
              <a:rPr sz="900" spc="-8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distance</a:t>
            </a:r>
            <a:r>
              <a:rPr sz="900" spc="-11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trucking</a:t>
            </a:r>
            <a:r>
              <a:rPr sz="900" spc="-8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has</a:t>
            </a:r>
            <a:r>
              <a:rPr sz="900" spc="-27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increased 30%</a:t>
            </a:r>
            <a:r>
              <a:rPr sz="900" spc="-11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vs</a:t>
            </a:r>
            <a:r>
              <a:rPr sz="900" spc="-23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spc="-15" dirty="0">
                <a:solidFill>
                  <a:srgbClr val="75787B"/>
                </a:solidFill>
                <a:latin typeface="Calibri"/>
                <a:cs typeface="Calibri"/>
              </a:rPr>
              <a:t>Jan. </a:t>
            </a:r>
            <a:r>
              <a:rPr sz="900" spc="-8" dirty="0">
                <a:solidFill>
                  <a:srgbClr val="75787B"/>
                </a:solidFill>
                <a:latin typeface="Calibri"/>
                <a:cs typeface="Calibri"/>
              </a:rPr>
              <a:t>2021.</a:t>
            </a:r>
            <a:endParaRPr sz="900">
              <a:solidFill>
                <a:prstClr val="black"/>
              </a:solidFill>
              <a:latin typeface="Calibri"/>
              <a:cs typeface="Calibri"/>
            </a:endParaRPr>
          </a:p>
          <a:p>
            <a:pPr marL="271932" indent="-215260" defTabSz="609585">
              <a:spcBef>
                <a:spcPts val="451"/>
              </a:spcBef>
              <a:buFont typeface="Arial"/>
              <a:buChar char="•"/>
              <a:tabLst>
                <a:tab pos="271932" algn="l"/>
                <a:tab pos="272408" algn="l"/>
              </a:tabLst>
            </a:pP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Fuel</a:t>
            </a:r>
            <a:r>
              <a:rPr sz="900" spc="-8" dirty="0">
                <a:solidFill>
                  <a:srgbClr val="75787B"/>
                </a:solidFill>
                <a:latin typeface="Calibri"/>
                <a:cs typeface="Calibri"/>
              </a:rPr>
              <a:t> surcharges</a:t>
            </a:r>
            <a:r>
              <a:rPr sz="900" spc="-11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common</a:t>
            </a:r>
            <a:r>
              <a:rPr sz="900" spc="15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with</a:t>
            </a:r>
            <a:r>
              <a:rPr sz="900" spc="-4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oil</a:t>
            </a:r>
            <a:r>
              <a:rPr sz="900" spc="8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prices</a:t>
            </a:r>
            <a:r>
              <a:rPr sz="900" spc="11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80%</a:t>
            </a:r>
            <a:r>
              <a:rPr sz="900" spc="4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higher</a:t>
            </a:r>
            <a:r>
              <a:rPr sz="900" spc="-8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vs</a:t>
            </a:r>
            <a:r>
              <a:rPr sz="900" spc="-27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Jan.</a:t>
            </a:r>
            <a:r>
              <a:rPr sz="900" spc="-8" dirty="0">
                <a:solidFill>
                  <a:srgbClr val="75787B"/>
                </a:solidFill>
                <a:latin typeface="Calibri"/>
                <a:cs typeface="Calibri"/>
              </a:rPr>
              <a:t> 2021.</a:t>
            </a:r>
            <a:endParaRPr sz="9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114688" y="2234068"/>
            <a:ext cx="518160" cy="57644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09585">
              <a:spcBef>
                <a:spcPts val="75"/>
              </a:spcBef>
            </a:pPr>
            <a:r>
              <a:rPr b="1" spc="-19" dirty="0">
                <a:solidFill>
                  <a:srgbClr val="CB5F15"/>
                </a:solidFill>
                <a:latin typeface="Calibri"/>
                <a:cs typeface="Calibri"/>
              </a:rPr>
              <a:t>36%</a:t>
            </a:r>
            <a:endParaRPr>
              <a:solidFill>
                <a:prstClr val="black"/>
              </a:solidFill>
              <a:latin typeface="Calibri"/>
              <a:cs typeface="Calibri"/>
            </a:endParaRPr>
          </a:p>
          <a:p>
            <a:pPr marL="9525" marR="3811" defTabSz="609585">
              <a:spcBef>
                <a:spcPts val="53"/>
              </a:spcBef>
            </a:pPr>
            <a:r>
              <a:rPr sz="900" spc="-8" dirty="0">
                <a:solidFill>
                  <a:srgbClr val="75787B"/>
                </a:solidFill>
                <a:latin typeface="Calibri Light"/>
                <a:cs typeface="Calibri Light"/>
              </a:rPr>
              <a:t>Increase</a:t>
            </a:r>
            <a:r>
              <a:rPr sz="900" spc="-35" dirty="0">
                <a:solidFill>
                  <a:srgbClr val="75787B"/>
                </a:solidFill>
                <a:latin typeface="Calibri Light"/>
                <a:cs typeface="Calibri Light"/>
              </a:rPr>
              <a:t> </a:t>
            </a:r>
            <a:r>
              <a:rPr sz="900" spc="-19" dirty="0">
                <a:solidFill>
                  <a:srgbClr val="75787B"/>
                </a:solidFill>
                <a:latin typeface="Calibri Light"/>
                <a:cs typeface="Calibri Light"/>
              </a:rPr>
              <a:t>vs </a:t>
            </a:r>
            <a:r>
              <a:rPr sz="900" dirty="0">
                <a:solidFill>
                  <a:srgbClr val="75787B"/>
                </a:solidFill>
                <a:latin typeface="Calibri Light"/>
                <a:cs typeface="Calibri Light"/>
              </a:rPr>
              <a:t>Jan.</a:t>
            </a:r>
            <a:r>
              <a:rPr sz="900" spc="-60" dirty="0">
                <a:solidFill>
                  <a:srgbClr val="75787B"/>
                </a:solidFill>
                <a:latin typeface="Calibri Light"/>
                <a:cs typeface="Calibri Light"/>
              </a:rPr>
              <a:t> </a:t>
            </a:r>
            <a:r>
              <a:rPr sz="900" spc="-15" dirty="0">
                <a:solidFill>
                  <a:srgbClr val="75787B"/>
                </a:solidFill>
                <a:latin typeface="Calibri Light"/>
                <a:cs typeface="Calibri Light"/>
              </a:rPr>
              <a:t>2021</a:t>
            </a:r>
            <a:endParaRPr sz="900">
              <a:solidFill>
                <a:prstClr val="black"/>
              </a:solidFill>
              <a:latin typeface="Calibri Light"/>
              <a:cs typeface="Calibri Light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728465" y="2061974"/>
            <a:ext cx="354331" cy="939641"/>
          </a:xfrm>
          <a:custGeom>
            <a:avLst/>
            <a:gdLst/>
            <a:ahLst/>
            <a:cxnLst/>
            <a:rect l="l" t="t" r="r" b="b"/>
            <a:pathLst>
              <a:path w="472439" h="1252855">
                <a:moveTo>
                  <a:pt x="0" y="0"/>
                </a:moveTo>
                <a:lnTo>
                  <a:pt x="74661" y="2007"/>
                </a:lnTo>
                <a:lnTo>
                  <a:pt x="139505" y="7596"/>
                </a:lnTo>
                <a:lnTo>
                  <a:pt x="190641" y="16119"/>
                </a:lnTo>
                <a:lnTo>
                  <a:pt x="236220" y="39370"/>
                </a:lnTo>
                <a:lnTo>
                  <a:pt x="236220" y="586994"/>
                </a:lnTo>
                <a:lnTo>
                  <a:pt x="248262" y="599437"/>
                </a:lnTo>
                <a:lnTo>
                  <a:pt x="281794" y="610244"/>
                </a:lnTo>
                <a:lnTo>
                  <a:pt x="332928" y="618767"/>
                </a:lnTo>
                <a:lnTo>
                  <a:pt x="397773" y="624356"/>
                </a:lnTo>
                <a:lnTo>
                  <a:pt x="472440" y="626364"/>
                </a:lnTo>
                <a:lnTo>
                  <a:pt x="397773" y="628371"/>
                </a:lnTo>
                <a:lnTo>
                  <a:pt x="332928" y="633960"/>
                </a:lnTo>
                <a:lnTo>
                  <a:pt x="281794" y="642483"/>
                </a:lnTo>
                <a:lnTo>
                  <a:pt x="248262" y="653290"/>
                </a:lnTo>
                <a:lnTo>
                  <a:pt x="236220" y="665734"/>
                </a:lnTo>
                <a:lnTo>
                  <a:pt x="236220" y="1213358"/>
                </a:lnTo>
                <a:lnTo>
                  <a:pt x="224176" y="1225801"/>
                </a:lnTo>
                <a:lnTo>
                  <a:pt x="190641" y="1236608"/>
                </a:lnTo>
                <a:lnTo>
                  <a:pt x="139505" y="1245131"/>
                </a:lnTo>
                <a:lnTo>
                  <a:pt x="74661" y="1250720"/>
                </a:lnTo>
                <a:lnTo>
                  <a:pt x="0" y="1252728"/>
                </a:lnTo>
              </a:path>
            </a:pathLst>
          </a:custGeom>
          <a:ln w="25400">
            <a:solidFill>
              <a:srgbClr val="CB5F15"/>
            </a:solidFill>
          </a:ln>
        </p:spPr>
        <p:txBody>
          <a:bodyPr wrap="square" lIns="0" tIns="0" rIns="0" bIns="0" rtlCol="0"/>
          <a:lstStyle/>
          <a:p>
            <a:pPr defTabSz="609585"/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502636" y="1661637"/>
            <a:ext cx="3141821" cy="1902619"/>
            <a:chOff x="670179" y="1072514"/>
            <a:chExt cx="4189095" cy="2536825"/>
          </a:xfrm>
        </p:grpSpPr>
        <p:pic>
          <p:nvPicPr>
            <p:cNvPr id="16" name="object 16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9704" y="1082052"/>
              <a:ext cx="4169663" cy="2517635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674941" y="1077277"/>
              <a:ext cx="4179570" cy="2527300"/>
            </a:xfrm>
            <a:custGeom>
              <a:avLst/>
              <a:gdLst/>
              <a:ahLst/>
              <a:cxnLst/>
              <a:rect l="l" t="t" r="r" b="b"/>
              <a:pathLst>
                <a:path w="4179570" h="2527300">
                  <a:moveTo>
                    <a:pt x="0" y="0"/>
                  </a:moveTo>
                  <a:lnTo>
                    <a:pt x="4179189" y="0"/>
                  </a:lnTo>
                  <a:lnTo>
                    <a:pt x="4179189" y="2527173"/>
                  </a:lnTo>
                  <a:lnTo>
                    <a:pt x="0" y="2527173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75787B"/>
              </a:solidFill>
            </a:ln>
          </p:spPr>
          <p:txBody>
            <a:bodyPr wrap="square" lIns="0" tIns="0" rIns="0" bIns="0" rtlCol="0"/>
            <a:lstStyle/>
            <a:p>
              <a:pPr defTabSz="609585"/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488920" y="3625311"/>
            <a:ext cx="3155633" cy="1879759"/>
            <a:chOff x="651891" y="3690746"/>
            <a:chExt cx="4207510" cy="2506345"/>
          </a:xfrm>
        </p:grpSpPr>
        <p:pic>
          <p:nvPicPr>
            <p:cNvPr id="19" name="object 19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1416" y="3700272"/>
              <a:ext cx="4187951" cy="2487167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656653" y="3695509"/>
              <a:ext cx="4197985" cy="2496820"/>
            </a:xfrm>
            <a:custGeom>
              <a:avLst/>
              <a:gdLst/>
              <a:ahLst/>
              <a:cxnLst/>
              <a:rect l="l" t="t" r="r" b="b"/>
              <a:pathLst>
                <a:path w="4197985" h="2496820">
                  <a:moveTo>
                    <a:pt x="0" y="0"/>
                  </a:moveTo>
                  <a:lnTo>
                    <a:pt x="4197477" y="0"/>
                  </a:lnTo>
                  <a:lnTo>
                    <a:pt x="4197477" y="2496693"/>
                  </a:lnTo>
                  <a:lnTo>
                    <a:pt x="0" y="2496693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75787B"/>
              </a:solidFill>
            </a:ln>
          </p:spPr>
          <p:txBody>
            <a:bodyPr wrap="square" lIns="0" tIns="0" rIns="0" bIns="0" rtlCol="0"/>
            <a:lstStyle/>
            <a:p>
              <a:pPr defTabSz="609585"/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21" name="object 21"/>
          <p:cNvGrpSpPr/>
          <p:nvPr/>
        </p:nvGrpSpPr>
        <p:grpSpPr>
          <a:xfrm>
            <a:off x="4921474" y="1638778"/>
            <a:ext cx="3141821" cy="1891189"/>
            <a:chOff x="6561963" y="1042035"/>
            <a:chExt cx="4189095" cy="2521585"/>
          </a:xfrm>
        </p:grpSpPr>
        <p:pic>
          <p:nvPicPr>
            <p:cNvPr id="22" name="object 22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71488" y="1051560"/>
              <a:ext cx="4169663" cy="2502407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6566725" y="1046797"/>
              <a:ext cx="4179570" cy="2512060"/>
            </a:xfrm>
            <a:custGeom>
              <a:avLst/>
              <a:gdLst/>
              <a:ahLst/>
              <a:cxnLst/>
              <a:rect l="l" t="t" r="r" b="b"/>
              <a:pathLst>
                <a:path w="4179570" h="2512060">
                  <a:moveTo>
                    <a:pt x="0" y="0"/>
                  </a:moveTo>
                  <a:lnTo>
                    <a:pt x="4179188" y="0"/>
                  </a:lnTo>
                  <a:lnTo>
                    <a:pt x="4179188" y="2511933"/>
                  </a:lnTo>
                  <a:lnTo>
                    <a:pt x="0" y="2511933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75787B"/>
              </a:solidFill>
            </a:ln>
          </p:spPr>
          <p:txBody>
            <a:bodyPr wrap="square" lIns="0" tIns="0" rIns="0" bIns="0" rtlCol="0"/>
            <a:lstStyle/>
            <a:p>
              <a:pPr defTabSz="609585"/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24" name="object 24"/>
          <p:cNvSpPr txBox="1">
            <a:spLocks noGrp="1"/>
          </p:cNvSpPr>
          <p:nvPr>
            <p:ph type="ftr" sz="quarter" idx="5"/>
          </p:nvPr>
        </p:nvSpPr>
        <p:spPr>
          <a:xfrm>
            <a:off x="8926303" y="8514753"/>
            <a:ext cx="1309371" cy="848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800" b="0" i="0">
                <a:solidFill>
                  <a:srgbClr val="75787B"/>
                </a:solidFill>
                <a:latin typeface="Calibri"/>
                <a:cs typeface="Calibri"/>
              </a:defRPr>
            </a:lvl1pPr>
          </a:lstStyle>
          <a:p>
            <a:pPr marL="9525" defTabSz="609585">
              <a:lnSpc>
                <a:spcPts val="641"/>
              </a:lnSpc>
            </a:pPr>
            <a:r>
              <a:rPr lang="en-US" spc="-11"/>
              <a:t>HUBBELLPOWERSYSTEMS.COM</a:t>
            </a:r>
            <a:endParaRPr spc="-8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1"/>
            <a:ext cx="9144000" cy="51435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25320" y="5612895"/>
            <a:ext cx="1864995" cy="89929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defTabSz="609585">
              <a:spcBef>
                <a:spcPts val="71"/>
              </a:spcBef>
            </a:pPr>
            <a:r>
              <a:rPr sz="525" b="1" dirty="0">
                <a:solidFill>
                  <a:srgbClr val="75787B"/>
                </a:solidFill>
                <a:latin typeface="Calibri"/>
                <a:cs typeface="Calibri"/>
              </a:rPr>
              <a:t>BUILD.</a:t>
            </a:r>
            <a:r>
              <a:rPr sz="525" b="1" spc="-11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525" b="1" dirty="0">
                <a:solidFill>
                  <a:srgbClr val="75787B"/>
                </a:solidFill>
                <a:latin typeface="Calibri"/>
                <a:cs typeface="Calibri"/>
              </a:rPr>
              <a:t>MAINTAIN.</a:t>
            </a:r>
            <a:r>
              <a:rPr sz="525" b="1" spc="8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525" b="1" dirty="0">
                <a:solidFill>
                  <a:srgbClr val="75787B"/>
                </a:solidFill>
                <a:latin typeface="Calibri"/>
                <a:cs typeface="Calibri"/>
              </a:rPr>
              <a:t>MODERNIZE.</a:t>
            </a:r>
            <a:r>
              <a:rPr sz="525" b="1" spc="99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525" b="1" dirty="0">
                <a:solidFill>
                  <a:srgbClr val="75787B"/>
                </a:solidFill>
                <a:latin typeface="Calibri"/>
                <a:cs typeface="Calibri"/>
              </a:rPr>
              <a:t>|</a:t>
            </a:r>
            <a:r>
              <a:rPr sz="525" b="1" spc="95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525" b="1" spc="-8" dirty="0">
                <a:solidFill>
                  <a:srgbClr val="75787B"/>
                </a:solidFill>
                <a:latin typeface="Calibri"/>
                <a:cs typeface="Calibri"/>
              </a:rPr>
              <a:t>HUBBELLPOWERSYSTEMS.COM</a:t>
            </a:r>
            <a:endParaRPr sz="525">
              <a:solidFill>
                <a:prstClr val="black"/>
              </a:solidFill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486019" y="2409063"/>
            <a:ext cx="3356611" cy="3472815"/>
            <a:chOff x="7314692" y="2069083"/>
            <a:chExt cx="4475480" cy="4630420"/>
          </a:xfrm>
        </p:grpSpPr>
        <p:pic>
          <p:nvPicPr>
            <p:cNvPr id="5" name="object 5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36948" y="5839968"/>
              <a:ext cx="1252715" cy="85953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327392" y="2081783"/>
              <a:ext cx="4202430" cy="0"/>
            </a:xfrm>
            <a:custGeom>
              <a:avLst/>
              <a:gdLst/>
              <a:ahLst/>
              <a:cxnLst/>
              <a:rect l="l" t="t" r="r" b="b"/>
              <a:pathLst>
                <a:path w="4202430">
                  <a:moveTo>
                    <a:pt x="0" y="0"/>
                  </a:moveTo>
                  <a:lnTo>
                    <a:pt x="4202328" y="0"/>
                  </a:lnTo>
                </a:path>
              </a:pathLst>
            </a:custGeom>
            <a:ln w="25400">
              <a:solidFill>
                <a:srgbClr val="E3E4E5"/>
              </a:solidFill>
            </a:ln>
          </p:spPr>
          <p:txBody>
            <a:bodyPr wrap="square" lIns="0" tIns="0" rIns="0" bIns="0" rtlCol="0"/>
            <a:lstStyle/>
            <a:p>
              <a:pPr defTabSz="609585"/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7327392" y="2081783"/>
              <a:ext cx="306070" cy="0"/>
            </a:xfrm>
            <a:custGeom>
              <a:avLst/>
              <a:gdLst/>
              <a:ahLst/>
              <a:cxnLst/>
              <a:rect l="l" t="t" r="r" b="b"/>
              <a:pathLst>
                <a:path w="306070">
                  <a:moveTo>
                    <a:pt x="0" y="0"/>
                  </a:moveTo>
                  <a:lnTo>
                    <a:pt x="306070" y="0"/>
                  </a:lnTo>
                </a:path>
              </a:pathLst>
            </a:custGeom>
            <a:ln w="25400">
              <a:solidFill>
                <a:srgbClr val="CB5F15"/>
              </a:solidFill>
            </a:ln>
          </p:spPr>
          <p:txBody>
            <a:bodyPr wrap="square" lIns="0" tIns="0" rIns="0" bIns="0" rtlCol="0"/>
            <a:lstStyle/>
            <a:p>
              <a:pPr defTabSz="609585"/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485130" y="1650014"/>
            <a:ext cx="2210529" cy="342017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pPr marL="9525">
              <a:spcBef>
                <a:spcPts val="75"/>
              </a:spcBef>
            </a:pPr>
            <a:r>
              <a:rPr sz="2400" dirty="0">
                <a:solidFill>
                  <a:srgbClr val="75787B"/>
                </a:solidFill>
              </a:rPr>
              <a:t>Rising</a:t>
            </a:r>
            <a:r>
              <a:rPr sz="2400" spc="-19" dirty="0">
                <a:solidFill>
                  <a:srgbClr val="75787B"/>
                </a:solidFill>
              </a:rPr>
              <a:t> </a:t>
            </a:r>
            <a:r>
              <a:rPr sz="2400" spc="-15" dirty="0">
                <a:solidFill>
                  <a:srgbClr val="75787B"/>
                </a:solidFill>
              </a:rPr>
              <a:t>Costs</a:t>
            </a:r>
            <a:endParaRPr sz="2400" dirty="0"/>
          </a:p>
        </p:txBody>
      </p:sp>
      <p:sp>
        <p:nvSpPr>
          <p:cNvPr id="9" name="object 9"/>
          <p:cNvSpPr txBox="1"/>
          <p:nvPr/>
        </p:nvSpPr>
        <p:spPr>
          <a:xfrm>
            <a:off x="5485133" y="2597705"/>
            <a:ext cx="1774031" cy="213777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224309" indent="-215260" defTabSz="609585">
              <a:spcBef>
                <a:spcPts val="68"/>
              </a:spcBef>
              <a:buClr>
                <a:srgbClr val="004760"/>
              </a:buClr>
              <a:buFont typeface="Arial"/>
              <a:buChar char="•"/>
              <a:tabLst>
                <a:tab pos="224309" algn="l"/>
                <a:tab pos="224785" algn="l"/>
              </a:tabLst>
            </a:pPr>
            <a:r>
              <a:rPr sz="1333" spc="-8" dirty="0">
                <a:solidFill>
                  <a:srgbClr val="3E3E3E"/>
                </a:solidFill>
                <a:latin typeface="Calibri"/>
                <a:cs typeface="Calibri"/>
              </a:rPr>
              <a:t>Freight</a:t>
            </a:r>
            <a:endParaRPr sz="1333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828031" y="2872025"/>
            <a:ext cx="2523172" cy="739434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224309" indent="-215260" defTabSz="609585">
              <a:spcBef>
                <a:spcPts val="68"/>
              </a:spcBef>
              <a:buClr>
                <a:srgbClr val="004760"/>
              </a:buClr>
              <a:buFont typeface="Courier New"/>
              <a:buChar char="o"/>
              <a:tabLst>
                <a:tab pos="224309" algn="l"/>
                <a:tab pos="224785" algn="l"/>
              </a:tabLst>
            </a:pPr>
            <a:r>
              <a:rPr sz="1333" dirty="0">
                <a:solidFill>
                  <a:srgbClr val="3E3E3E"/>
                </a:solidFill>
                <a:latin typeface="Calibri"/>
                <a:cs typeface="Calibri"/>
              </a:rPr>
              <a:t>1100%</a:t>
            </a:r>
            <a:r>
              <a:rPr sz="1333" spc="-4" dirty="0">
                <a:solidFill>
                  <a:srgbClr val="3E3E3E"/>
                </a:solidFill>
                <a:latin typeface="Calibri"/>
                <a:cs typeface="Calibri"/>
              </a:rPr>
              <a:t> </a:t>
            </a:r>
            <a:r>
              <a:rPr sz="1333" dirty="0">
                <a:solidFill>
                  <a:srgbClr val="3E3E3E"/>
                </a:solidFill>
                <a:latin typeface="Calibri"/>
                <a:cs typeface="Calibri"/>
              </a:rPr>
              <a:t>Ocean</a:t>
            </a:r>
            <a:r>
              <a:rPr sz="1333" spc="-15" dirty="0">
                <a:solidFill>
                  <a:srgbClr val="3E3E3E"/>
                </a:solidFill>
                <a:latin typeface="Calibri"/>
                <a:cs typeface="Calibri"/>
              </a:rPr>
              <a:t> </a:t>
            </a:r>
            <a:r>
              <a:rPr sz="1333" spc="-8" dirty="0">
                <a:solidFill>
                  <a:srgbClr val="3E3E3E"/>
                </a:solidFill>
                <a:latin typeface="Calibri"/>
                <a:cs typeface="Calibri"/>
              </a:rPr>
              <a:t>Freight</a:t>
            </a:r>
            <a:endParaRPr sz="1333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224309" indent="-215260" defTabSz="609585">
              <a:spcBef>
                <a:spcPts val="900"/>
              </a:spcBef>
              <a:buClr>
                <a:srgbClr val="004760"/>
              </a:buClr>
              <a:buFont typeface="Courier New"/>
              <a:buChar char="o"/>
              <a:tabLst>
                <a:tab pos="224309" algn="l"/>
                <a:tab pos="224785" algn="l"/>
              </a:tabLst>
            </a:pPr>
            <a:r>
              <a:rPr sz="1333" spc="-15" dirty="0">
                <a:solidFill>
                  <a:srgbClr val="3E3E3E"/>
                </a:solidFill>
                <a:latin typeface="Calibri"/>
                <a:cs typeface="Calibri"/>
              </a:rPr>
              <a:t>15-</a:t>
            </a:r>
            <a:r>
              <a:rPr sz="1333" dirty="0">
                <a:solidFill>
                  <a:srgbClr val="3E3E3E"/>
                </a:solidFill>
                <a:latin typeface="Calibri"/>
                <a:cs typeface="Calibri"/>
              </a:rPr>
              <a:t>34%</a:t>
            </a:r>
            <a:r>
              <a:rPr sz="1333" spc="-4" dirty="0">
                <a:solidFill>
                  <a:srgbClr val="3E3E3E"/>
                </a:solidFill>
                <a:latin typeface="Calibri"/>
                <a:cs typeface="Calibri"/>
              </a:rPr>
              <a:t> </a:t>
            </a:r>
            <a:r>
              <a:rPr sz="1333" dirty="0">
                <a:solidFill>
                  <a:srgbClr val="3E3E3E"/>
                </a:solidFill>
                <a:latin typeface="Calibri"/>
                <a:cs typeface="Calibri"/>
              </a:rPr>
              <a:t>Domestic</a:t>
            </a:r>
            <a:r>
              <a:rPr sz="1333" spc="-19" dirty="0">
                <a:solidFill>
                  <a:srgbClr val="3E3E3E"/>
                </a:solidFill>
                <a:latin typeface="Calibri"/>
                <a:cs typeface="Calibri"/>
              </a:rPr>
              <a:t> </a:t>
            </a:r>
            <a:r>
              <a:rPr sz="1333" dirty="0">
                <a:solidFill>
                  <a:srgbClr val="3E3E3E"/>
                </a:solidFill>
                <a:latin typeface="Calibri"/>
                <a:cs typeface="Calibri"/>
              </a:rPr>
              <a:t>(additional</a:t>
            </a:r>
            <a:r>
              <a:rPr sz="1333" spc="35" dirty="0">
                <a:solidFill>
                  <a:srgbClr val="3E3E3E"/>
                </a:solidFill>
                <a:latin typeface="Calibri"/>
                <a:cs typeface="Calibri"/>
              </a:rPr>
              <a:t> </a:t>
            </a:r>
            <a:r>
              <a:rPr sz="1333" dirty="0">
                <a:solidFill>
                  <a:srgbClr val="3E3E3E"/>
                </a:solidFill>
                <a:latin typeface="Calibri"/>
                <a:cs typeface="Calibri"/>
              </a:rPr>
              <a:t>11%</a:t>
            </a:r>
            <a:r>
              <a:rPr sz="1333" spc="-19" dirty="0">
                <a:solidFill>
                  <a:srgbClr val="3E3E3E"/>
                </a:solidFill>
                <a:latin typeface="Calibri"/>
                <a:cs typeface="Calibri"/>
              </a:rPr>
              <a:t> </a:t>
            </a:r>
            <a:r>
              <a:rPr sz="1333" dirty="0">
                <a:solidFill>
                  <a:srgbClr val="3E3E3E"/>
                </a:solidFill>
                <a:latin typeface="Calibri"/>
                <a:cs typeface="Calibri"/>
              </a:rPr>
              <a:t>in</a:t>
            </a:r>
            <a:r>
              <a:rPr sz="1333" spc="-35" dirty="0">
                <a:solidFill>
                  <a:srgbClr val="3E3E3E"/>
                </a:solidFill>
                <a:latin typeface="Calibri"/>
                <a:cs typeface="Calibri"/>
              </a:rPr>
              <a:t> </a:t>
            </a:r>
            <a:r>
              <a:rPr sz="1333" spc="-8" dirty="0">
                <a:solidFill>
                  <a:srgbClr val="3E3E3E"/>
                </a:solidFill>
                <a:latin typeface="Calibri"/>
                <a:cs typeface="Calibri"/>
              </a:rPr>
              <a:t>2022)</a:t>
            </a:r>
            <a:endParaRPr sz="1333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485132" y="3662958"/>
            <a:ext cx="2478881" cy="1906164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567200" indent="-215260" defTabSz="609585">
              <a:spcBef>
                <a:spcPts val="68"/>
              </a:spcBef>
              <a:buClr>
                <a:srgbClr val="004760"/>
              </a:buClr>
              <a:buFont typeface="Courier New"/>
              <a:buChar char="o"/>
              <a:tabLst>
                <a:tab pos="567200" algn="l"/>
                <a:tab pos="567676" algn="l"/>
              </a:tabLst>
            </a:pPr>
            <a:r>
              <a:rPr sz="1333" dirty="0">
                <a:solidFill>
                  <a:srgbClr val="3E3E3E"/>
                </a:solidFill>
                <a:latin typeface="Calibri"/>
                <a:cs typeface="Calibri"/>
              </a:rPr>
              <a:t>Steel</a:t>
            </a:r>
            <a:r>
              <a:rPr sz="1333" spc="-19" dirty="0">
                <a:solidFill>
                  <a:srgbClr val="3E3E3E"/>
                </a:solidFill>
                <a:latin typeface="Calibri"/>
                <a:cs typeface="Calibri"/>
              </a:rPr>
              <a:t> </a:t>
            </a:r>
            <a:r>
              <a:rPr sz="1333" spc="-8" dirty="0">
                <a:solidFill>
                  <a:srgbClr val="3E3E3E"/>
                </a:solidFill>
                <a:latin typeface="Calibri"/>
                <a:cs typeface="Calibri"/>
              </a:rPr>
              <a:t>stabilizing</a:t>
            </a:r>
            <a:endParaRPr sz="1333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596726" indent="-244787" defTabSz="609585">
              <a:spcBef>
                <a:spcPts val="900"/>
              </a:spcBef>
              <a:buClr>
                <a:srgbClr val="004760"/>
              </a:buClr>
              <a:buFont typeface="Courier New"/>
              <a:buChar char="o"/>
              <a:tabLst>
                <a:tab pos="596726" algn="l"/>
                <a:tab pos="597204" algn="l"/>
              </a:tabLst>
            </a:pPr>
            <a:r>
              <a:rPr sz="1333" dirty="0">
                <a:solidFill>
                  <a:srgbClr val="3E3E3E"/>
                </a:solidFill>
                <a:latin typeface="Calibri"/>
                <a:cs typeface="Calibri"/>
              </a:rPr>
              <a:t>Aluminum</a:t>
            </a:r>
            <a:r>
              <a:rPr sz="1333" spc="15" dirty="0">
                <a:solidFill>
                  <a:srgbClr val="3E3E3E"/>
                </a:solidFill>
                <a:latin typeface="Calibri"/>
                <a:cs typeface="Calibri"/>
              </a:rPr>
              <a:t> </a:t>
            </a:r>
            <a:r>
              <a:rPr sz="1333" dirty="0">
                <a:solidFill>
                  <a:srgbClr val="3E3E3E"/>
                </a:solidFill>
                <a:latin typeface="Calibri"/>
                <a:cs typeface="Calibri"/>
              </a:rPr>
              <a:t>and</a:t>
            </a:r>
            <a:r>
              <a:rPr sz="1333" spc="-35" dirty="0">
                <a:solidFill>
                  <a:srgbClr val="3E3E3E"/>
                </a:solidFill>
                <a:latin typeface="Calibri"/>
                <a:cs typeface="Calibri"/>
              </a:rPr>
              <a:t> </a:t>
            </a:r>
            <a:r>
              <a:rPr sz="1333" dirty="0">
                <a:solidFill>
                  <a:srgbClr val="3E3E3E"/>
                </a:solidFill>
                <a:latin typeface="Calibri"/>
                <a:cs typeface="Calibri"/>
              </a:rPr>
              <a:t>Zinc</a:t>
            </a:r>
            <a:r>
              <a:rPr sz="1333" spc="-23" dirty="0">
                <a:solidFill>
                  <a:srgbClr val="3E3E3E"/>
                </a:solidFill>
                <a:latin typeface="Calibri"/>
                <a:cs typeface="Calibri"/>
              </a:rPr>
              <a:t> </a:t>
            </a:r>
            <a:r>
              <a:rPr sz="1333" dirty="0">
                <a:solidFill>
                  <a:srgbClr val="3E3E3E"/>
                </a:solidFill>
                <a:latin typeface="Calibri"/>
                <a:cs typeface="Calibri"/>
              </a:rPr>
              <a:t>at</a:t>
            </a:r>
            <a:r>
              <a:rPr sz="1333" spc="-15" dirty="0">
                <a:solidFill>
                  <a:srgbClr val="3E3E3E"/>
                </a:solidFill>
                <a:latin typeface="Calibri"/>
                <a:cs typeface="Calibri"/>
              </a:rPr>
              <a:t> </a:t>
            </a:r>
            <a:r>
              <a:rPr sz="1333" spc="-8" dirty="0">
                <a:solidFill>
                  <a:srgbClr val="3E3E3E"/>
                </a:solidFill>
                <a:latin typeface="Calibri"/>
                <a:cs typeface="Calibri"/>
              </a:rPr>
              <a:t>record</a:t>
            </a:r>
            <a:r>
              <a:rPr sz="1333" spc="-49" dirty="0">
                <a:solidFill>
                  <a:srgbClr val="3E3E3E"/>
                </a:solidFill>
                <a:latin typeface="Calibri"/>
                <a:cs typeface="Calibri"/>
              </a:rPr>
              <a:t> </a:t>
            </a:r>
            <a:r>
              <a:rPr sz="1333" spc="-15" dirty="0">
                <a:solidFill>
                  <a:srgbClr val="3E3E3E"/>
                </a:solidFill>
                <a:latin typeface="Calibri"/>
                <a:cs typeface="Calibri"/>
              </a:rPr>
              <a:t>highs</a:t>
            </a:r>
            <a:endParaRPr sz="1333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596726" indent="-244787" defTabSz="609585">
              <a:spcBef>
                <a:spcPts val="900"/>
              </a:spcBef>
              <a:buClr>
                <a:srgbClr val="004760"/>
              </a:buClr>
              <a:buFont typeface="Courier New"/>
              <a:buChar char="o"/>
              <a:tabLst>
                <a:tab pos="596726" algn="l"/>
                <a:tab pos="597204" algn="l"/>
              </a:tabLst>
            </a:pPr>
            <a:r>
              <a:rPr sz="1333" spc="-15" dirty="0">
                <a:solidFill>
                  <a:srgbClr val="3E3E3E"/>
                </a:solidFill>
                <a:latin typeface="Calibri"/>
                <a:cs typeface="Calibri"/>
              </a:rPr>
              <a:t>Copper,</a:t>
            </a:r>
            <a:r>
              <a:rPr sz="1333" spc="-11" dirty="0">
                <a:solidFill>
                  <a:srgbClr val="3E3E3E"/>
                </a:solidFill>
                <a:latin typeface="Calibri"/>
                <a:cs typeface="Calibri"/>
              </a:rPr>
              <a:t> </a:t>
            </a:r>
            <a:r>
              <a:rPr sz="1333" dirty="0">
                <a:solidFill>
                  <a:srgbClr val="3E3E3E"/>
                </a:solidFill>
                <a:latin typeface="Calibri"/>
                <a:cs typeface="Calibri"/>
              </a:rPr>
              <a:t>Magnesium</a:t>
            </a:r>
            <a:r>
              <a:rPr sz="1333" spc="-8" dirty="0">
                <a:solidFill>
                  <a:srgbClr val="3E3E3E"/>
                </a:solidFill>
                <a:latin typeface="Calibri"/>
                <a:cs typeface="Calibri"/>
              </a:rPr>
              <a:t> </a:t>
            </a:r>
            <a:r>
              <a:rPr sz="1333" dirty="0">
                <a:solidFill>
                  <a:srgbClr val="3E3E3E"/>
                </a:solidFill>
                <a:latin typeface="Calibri"/>
                <a:cs typeface="Calibri"/>
              </a:rPr>
              <a:t>near</a:t>
            </a:r>
            <a:r>
              <a:rPr sz="1333" spc="-37" dirty="0">
                <a:solidFill>
                  <a:srgbClr val="3E3E3E"/>
                </a:solidFill>
                <a:latin typeface="Calibri"/>
                <a:cs typeface="Calibri"/>
              </a:rPr>
              <a:t> </a:t>
            </a:r>
            <a:r>
              <a:rPr sz="1333" spc="-15" dirty="0">
                <a:solidFill>
                  <a:srgbClr val="3E3E3E"/>
                </a:solidFill>
                <a:latin typeface="Calibri"/>
                <a:cs typeface="Calibri"/>
              </a:rPr>
              <a:t>highs</a:t>
            </a:r>
            <a:endParaRPr sz="1333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224309" indent="-215260" defTabSz="609585">
              <a:spcBef>
                <a:spcPts val="900"/>
              </a:spcBef>
              <a:buClr>
                <a:srgbClr val="004760"/>
              </a:buClr>
              <a:buFont typeface="Arial"/>
              <a:buChar char="•"/>
              <a:tabLst>
                <a:tab pos="224309" algn="l"/>
                <a:tab pos="224785" algn="l"/>
              </a:tabLst>
            </a:pPr>
            <a:r>
              <a:rPr sz="1333" dirty="0">
                <a:solidFill>
                  <a:srgbClr val="3E3E3E"/>
                </a:solidFill>
                <a:latin typeface="Calibri"/>
                <a:cs typeface="Calibri"/>
              </a:rPr>
              <a:t>Resins</a:t>
            </a:r>
            <a:r>
              <a:rPr sz="1333" spc="-31" dirty="0">
                <a:solidFill>
                  <a:srgbClr val="3E3E3E"/>
                </a:solidFill>
                <a:latin typeface="Calibri"/>
                <a:cs typeface="Calibri"/>
              </a:rPr>
              <a:t> </a:t>
            </a:r>
            <a:r>
              <a:rPr sz="1333" dirty="0">
                <a:solidFill>
                  <a:srgbClr val="3E3E3E"/>
                </a:solidFill>
                <a:latin typeface="Calibri"/>
                <a:cs typeface="Calibri"/>
              </a:rPr>
              <a:t>near</a:t>
            </a:r>
            <a:r>
              <a:rPr sz="1333" spc="-37" dirty="0">
                <a:solidFill>
                  <a:srgbClr val="3E3E3E"/>
                </a:solidFill>
                <a:latin typeface="Calibri"/>
                <a:cs typeface="Calibri"/>
              </a:rPr>
              <a:t> </a:t>
            </a:r>
            <a:r>
              <a:rPr sz="1333" dirty="0">
                <a:solidFill>
                  <a:srgbClr val="3E3E3E"/>
                </a:solidFill>
                <a:latin typeface="Calibri"/>
                <a:cs typeface="Calibri"/>
              </a:rPr>
              <a:t>record</a:t>
            </a:r>
            <a:r>
              <a:rPr sz="1333" spc="-41" dirty="0">
                <a:solidFill>
                  <a:srgbClr val="3E3E3E"/>
                </a:solidFill>
                <a:latin typeface="Calibri"/>
                <a:cs typeface="Calibri"/>
              </a:rPr>
              <a:t> </a:t>
            </a:r>
            <a:r>
              <a:rPr sz="1333" spc="-15" dirty="0">
                <a:solidFill>
                  <a:srgbClr val="3E3E3E"/>
                </a:solidFill>
                <a:latin typeface="Calibri"/>
                <a:cs typeface="Calibri"/>
              </a:rPr>
              <a:t>highs</a:t>
            </a:r>
            <a:endParaRPr sz="1333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224309" indent="-215260" defTabSz="609585">
              <a:spcBef>
                <a:spcPts val="900"/>
              </a:spcBef>
              <a:buClr>
                <a:srgbClr val="004760"/>
              </a:buClr>
              <a:buFont typeface="Arial"/>
              <a:buChar char="•"/>
              <a:tabLst>
                <a:tab pos="224309" algn="l"/>
                <a:tab pos="224785" algn="l"/>
              </a:tabLst>
            </a:pPr>
            <a:r>
              <a:rPr sz="1333" dirty="0">
                <a:solidFill>
                  <a:srgbClr val="3E3E3E"/>
                </a:solidFill>
                <a:latin typeface="Calibri"/>
                <a:cs typeface="Calibri"/>
              </a:rPr>
              <a:t>Silicon</a:t>
            </a:r>
            <a:r>
              <a:rPr sz="1333" spc="-45" dirty="0">
                <a:solidFill>
                  <a:srgbClr val="3E3E3E"/>
                </a:solidFill>
                <a:latin typeface="Calibri"/>
                <a:cs typeface="Calibri"/>
              </a:rPr>
              <a:t> </a:t>
            </a:r>
            <a:r>
              <a:rPr sz="1333" dirty="0">
                <a:solidFill>
                  <a:srgbClr val="3E3E3E"/>
                </a:solidFill>
                <a:latin typeface="Calibri"/>
                <a:cs typeface="Calibri"/>
              </a:rPr>
              <a:t>near</a:t>
            </a:r>
            <a:r>
              <a:rPr sz="1333" spc="-31" dirty="0">
                <a:solidFill>
                  <a:srgbClr val="3E3E3E"/>
                </a:solidFill>
                <a:latin typeface="Calibri"/>
                <a:cs typeface="Calibri"/>
              </a:rPr>
              <a:t> </a:t>
            </a:r>
            <a:r>
              <a:rPr sz="1333" dirty="0">
                <a:solidFill>
                  <a:srgbClr val="3E3E3E"/>
                </a:solidFill>
                <a:latin typeface="Calibri"/>
                <a:cs typeface="Calibri"/>
              </a:rPr>
              <a:t>record</a:t>
            </a:r>
            <a:r>
              <a:rPr sz="1333" spc="-35" dirty="0">
                <a:solidFill>
                  <a:srgbClr val="3E3E3E"/>
                </a:solidFill>
                <a:latin typeface="Calibri"/>
                <a:cs typeface="Calibri"/>
              </a:rPr>
              <a:t> </a:t>
            </a:r>
            <a:r>
              <a:rPr sz="1333" spc="-15" dirty="0">
                <a:solidFill>
                  <a:srgbClr val="3E3E3E"/>
                </a:solidFill>
                <a:latin typeface="Calibri"/>
                <a:cs typeface="Calibri"/>
              </a:rPr>
              <a:t>highs</a:t>
            </a:r>
            <a:endParaRPr sz="1333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pic>
        <p:nvPicPr>
          <p:cNvPr id="13" name="object 13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104" y="857249"/>
            <a:ext cx="3808467" cy="4631435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3286127" y="2616327"/>
            <a:ext cx="1774031" cy="1129636"/>
          </a:xfrm>
          <a:prstGeom prst="rect">
            <a:avLst/>
          </a:prstGeom>
          <a:solidFill>
            <a:srgbClr val="FFFFFF"/>
          </a:solidFill>
          <a:ln w="22225">
            <a:solidFill>
              <a:srgbClr val="808080"/>
            </a:solidFill>
          </a:ln>
        </p:spPr>
        <p:txBody>
          <a:bodyPr vert="horz" wrap="square" lIns="0" tIns="21431" rIns="0" bIns="0" rtlCol="0">
            <a:spAutoFit/>
          </a:bodyPr>
          <a:lstStyle/>
          <a:p>
            <a:pPr marL="68102" defTabSz="609585">
              <a:spcBef>
                <a:spcPts val="169"/>
              </a:spcBef>
            </a:pPr>
            <a:r>
              <a:rPr sz="1200" b="1" dirty="0">
                <a:solidFill>
                  <a:srgbClr val="595958"/>
                </a:solidFill>
                <a:latin typeface="Calibri"/>
                <a:cs typeface="Calibri"/>
              </a:rPr>
              <a:t>Russia</a:t>
            </a:r>
            <a:r>
              <a:rPr sz="1200" b="1" spc="-35" dirty="0">
                <a:solidFill>
                  <a:srgbClr val="595958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595958"/>
                </a:solidFill>
                <a:latin typeface="Calibri"/>
                <a:cs typeface="Calibri"/>
              </a:rPr>
              <a:t>Global</a:t>
            </a:r>
            <a:r>
              <a:rPr sz="1200" b="1" spc="-35" dirty="0">
                <a:solidFill>
                  <a:srgbClr val="595958"/>
                </a:solidFill>
                <a:latin typeface="Calibri"/>
                <a:cs typeface="Calibri"/>
              </a:rPr>
              <a:t> </a:t>
            </a:r>
            <a:r>
              <a:rPr sz="1200" b="1" spc="-8" dirty="0">
                <a:solidFill>
                  <a:srgbClr val="595958"/>
                </a:solidFill>
                <a:latin typeface="Calibri"/>
                <a:cs typeface="Calibri"/>
              </a:rPr>
              <a:t>Production</a:t>
            </a:r>
            <a:endParaRPr sz="1200">
              <a:solidFill>
                <a:prstClr val="black"/>
              </a:solidFill>
              <a:latin typeface="Calibri"/>
              <a:cs typeface="Calibri"/>
            </a:endParaRPr>
          </a:p>
          <a:p>
            <a:pPr marL="282886" indent="-215260" defTabSz="609585">
              <a:buFont typeface="Arial"/>
              <a:buChar char="•"/>
              <a:tabLst>
                <a:tab pos="282886" algn="l"/>
                <a:tab pos="283362" algn="l"/>
              </a:tabLst>
            </a:pPr>
            <a:r>
              <a:rPr sz="1200" dirty="0">
                <a:solidFill>
                  <a:srgbClr val="595958"/>
                </a:solidFill>
                <a:latin typeface="Calibri"/>
                <a:cs typeface="Calibri"/>
              </a:rPr>
              <a:t>6% </a:t>
            </a:r>
            <a:r>
              <a:rPr sz="1200" spc="-8" dirty="0">
                <a:solidFill>
                  <a:srgbClr val="595958"/>
                </a:solidFill>
                <a:latin typeface="Calibri"/>
                <a:cs typeface="Calibri"/>
              </a:rPr>
              <a:t>Aluminum</a:t>
            </a:r>
            <a:endParaRPr sz="1200">
              <a:solidFill>
                <a:prstClr val="black"/>
              </a:solidFill>
              <a:latin typeface="Calibri"/>
              <a:cs typeface="Calibri"/>
            </a:endParaRPr>
          </a:p>
          <a:p>
            <a:pPr marL="282886" indent="-215260" defTabSz="609585">
              <a:buFont typeface="Arial"/>
              <a:buChar char="•"/>
              <a:tabLst>
                <a:tab pos="282886" algn="l"/>
                <a:tab pos="283362" algn="l"/>
              </a:tabLst>
            </a:pPr>
            <a:r>
              <a:rPr sz="1200" dirty="0">
                <a:solidFill>
                  <a:srgbClr val="595958"/>
                </a:solidFill>
                <a:latin typeface="Calibri"/>
                <a:cs typeface="Calibri"/>
              </a:rPr>
              <a:t>5% </a:t>
            </a:r>
            <a:r>
              <a:rPr sz="1200" spc="-8" dirty="0">
                <a:solidFill>
                  <a:srgbClr val="595958"/>
                </a:solidFill>
                <a:latin typeface="Calibri"/>
                <a:cs typeface="Calibri"/>
              </a:rPr>
              <a:t>Nickel</a:t>
            </a:r>
            <a:endParaRPr sz="1200">
              <a:solidFill>
                <a:prstClr val="black"/>
              </a:solidFill>
              <a:latin typeface="Calibri"/>
              <a:cs typeface="Calibri"/>
            </a:endParaRPr>
          </a:p>
          <a:p>
            <a:pPr marL="282886" indent="-215260" defTabSz="609585">
              <a:buFont typeface="Arial"/>
              <a:buChar char="•"/>
              <a:tabLst>
                <a:tab pos="282886" algn="l"/>
                <a:tab pos="283362" algn="l"/>
              </a:tabLst>
            </a:pPr>
            <a:r>
              <a:rPr sz="1200" dirty="0">
                <a:solidFill>
                  <a:srgbClr val="595958"/>
                </a:solidFill>
                <a:latin typeface="Calibri"/>
                <a:cs typeface="Calibri"/>
              </a:rPr>
              <a:t>4%</a:t>
            </a:r>
            <a:r>
              <a:rPr sz="1200" spc="-8" dirty="0">
                <a:solidFill>
                  <a:srgbClr val="5959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95958"/>
                </a:solidFill>
                <a:latin typeface="Calibri"/>
                <a:cs typeface="Calibri"/>
              </a:rPr>
              <a:t>Crude</a:t>
            </a:r>
            <a:r>
              <a:rPr sz="1200" spc="-11" dirty="0">
                <a:solidFill>
                  <a:srgbClr val="595958"/>
                </a:solidFill>
                <a:latin typeface="Calibri"/>
                <a:cs typeface="Calibri"/>
              </a:rPr>
              <a:t> </a:t>
            </a:r>
            <a:r>
              <a:rPr sz="1200" spc="-15" dirty="0">
                <a:solidFill>
                  <a:srgbClr val="595958"/>
                </a:solidFill>
                <a:latin typeface="Calibri"/>
                <a:cs typeface="Calibri"/>
              </a:rPr>
              <a:t>Steel</a:t>
            </a:r>
            <a:endParaRPr sz="1200">
              <a:solidFill>
                <a:prstClr val="black"/>
              </a:solidFill>
              <a:latin typeface="Calibri"/>
              <a:cs typeface="Calibri"/>
            </a:endParaRPr>
          </a:p>
          <a:p>
            <a:pPr marL="282886" indent="-215260" defTabSz="609585">
              <a:buFont typeface="Arial"/>
              <a:buChar char="•"/>
              <a:tabLst>
                <a:tab pos="282886" algn="l"/>
                <a:tab pos="283362" algn="l"/>
              </a:tabLst>
            </a:pPr>
            <a:r>
              <a:rPr sz="1200" dirty="0">
                <a:solidFill>
                  <a:srgbClr val="595958"/>
                </a:solidFill>
                <a:latin typeface="Calibri"/>
                <a:cs typeface="Calibri"/>
              </a:rPr>
              <a:t>35% </a:t>
            </a:r>
            <a:r>
              <a:rPr sz="1200" spc="-8" dirty="0">
                <a:solidFill>
                  <a:srgbClr val="595958"/>
                </a:solidFill>
                <a:latin typeface="Calibri"/>
                <a:cs typeface="Calibri"/>
              </a:rPr>
              <a:t>Palladium</a:t>
            </a:r>
            <a:endParaRPr sz="1200">
              <a:solidFill>
                <a:prstClr val="black"/>
              </a:solidFill>
              <a:latin typeface="Calibri"/>
              <a:cs typeface="Calibri"/>
            </a:endParaRPr>
          </a:p>
          <a:p>
            <a:pPr marL="282886" indent="-215260" defTabSz="609585">
              <a:buFont typeface="Arial"/>
              <a:buChar char="•"/>
              <a:tabLst>
                <a:tab pos="282886" algn="l"/>
                <a:tab pos="283362" algn="l"/>
              </a:tabLst>
            </a:pPr>
            <a:r>
              <a:rPr sz="1200" dirty="0">
                <a:solidFill>
                  <a:srgbClr val="595958"/>
                </a:solidFill>
                <a:latin typeface="Calibri"/>
                <a:cs typeface="Calibri"/>
              </a:rPr>
              <a:t>10% </a:t>
            </a:r>
            <a:r>
              <a:rPr sz="1200" spc="-8" dirty="0">
                <a:solidFill>
                  <a:srgbClr val="595958"/>
                </a:solidFill>
                <a:latin typeface="Calibri"/>
                <a:cs typeface="Calibri"/>
              </a:rPr>
              <a:t>Platinum</a:t>
            </a:r>
            <a:endParaRPr sz="1200">
              <a:solidFill>
                <a:prstClr val="black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78B380C6-6448-2D00-86BB-121442EFC525}"/>
              </a:ext>
            </a:extLst>
          </p:cNvPr>
          <p:cNvGraphicFramePr/>
          <p:nvPr/>
        </p:nvGraphicFramePr>
        <p:xfrm>
          <a:off x="218069" y="227980"/>
          <a:ext cx="8471521" cy="5647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320327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31768" y="3847053"/>
            <a:ext cx="6037899" cy="1900239"/>
            <a:chOff x="575691" y="3986403"/>
            <a:chExt cx="8050530" cy="2533650"/>
          </a:xfrm>
        </p:grpSpPr>
        <p:pic>
          <p:nvPicPr>
            <p:cNvPr id="3" name="object 3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6555" y="3995928"/>
              <a:ext cx="4978170" cy="234695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80453" y="3991165"/>
              <a:ext cx="5038725" cy="2356485"/>
            </a:xfrm>
            <a:custGeom>
              <a:avLst/>
              <a:gdLst/>
              <a:ahLst/>
              <a:cxnLst/>
              <a:rect l="l" t="t" r="r" b="b"/>
              <a:pathLst>
                <a:path w="5038725" h="2356485">
                  <a:moveTo>
                    <a:pt x="0" y="0"/>
                  </a:moveTo>
                  <a:lnTo>
                    <a:pt x="5038725" y="0"/>
                  </a:lnTo>
                  <a:lnTo>
                    <a:pt x="5038725" y="2356485"/>
                  </a:lnTo>
                  <a:lnTo>
                    <a:pt x="0" y="2356485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75787B"/>
              </a:solidFill>
            </a:ln>
          </p:spPr>
          <p:txBody>
            <a:bodyPr wrap="square" lIns="0" tIns="0" rIns="0" bIns="0" rtlCol="0"/>
            <a:lstStyle/>
            <a:p>
              <a:pPr defTabSz="609585"/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81381" y="1054374"/>
            <a:ext cx="824865" cy="383567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pPr marL="9525">
              <a:spcBef>
                <a:spcPts val="75"/>
              </a:spcBef>
            </a:pPr>
            <a:r>
              <a:rPr sz="2700" spc="-8" dirty="0"/>
              <a:t>Labor</a:t>
            </a:r>
            <a:endParaRPr sz="2700"/>
          </a:p>
        </p:txBody>
      </p:sp>
      <p:sp>
        <p:nvSpPr>
          <p:cNvPr id="6" name="object 6"/>
          <p:cNvSpPr/>
          <p:nvPr/>
        </p:nvSpPr>
        <p:spPr>
          <a:xfrm>
            <a:off x="491491" y="1591055"/>
            <a:ext cx="8108156" cy="7620"/>
          </a:xfrm>
          <a:custGeom>
            <a:avLst/>
            <a:gdLst/>
            <a:ahLst/>
            <a:cxnLst/>
            <a:rect l="l" t="t" r="r" b="b"/>
            <a:pathLst>
              <a:path w="10810875" h="10159">
                <a:moveTo>
                  <a:pt x="0" y="10109"/>
                </a:moveTo>
                <a:lnTo>
                  <a:pt x="10810633" y="0"/>
                </a:lnTo>
              </a:path>
            </a:pathLst>
          </a:custGeom>
          <a:ln w="12700">
            <a:solidFill>
              <a:srgbClr val="CB5F15"/>
            </a:solidFill>
          </a:ln>
        </p:spPr>
        <p:txBody>
          <a:bodyPr wrap="square" lIns="0" tIns="0" rIns="0" bIns="0" rtlCol="0"/>
          <a:lstStyle/>
          <a:p>
            <a:pPr defTabSz="609585"/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96457" y="1587821"/>
            <a:ext cx="1722596" cy="2174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09585">
              <a:spcBef>
                <a:spcPts val="75"/>
              </a:spcBef>
            </a:pPr>
            <a:r>
              <a:rPr sz="1351" b="1" dirty="0">
                <a:solidFill>
                  <a:srgbClr val="CB5F15"/>
                </a:solidFill>
                <a:latin typeface="Calibri"/>
                <a:cs typeface="Calibri"/>
              </a:rPr>
              <a:t>U.S.</a:t>
            </a:r>
            <a:r>
              <a:rPr sz="1351" b="1" spc="-27" dirty="0">
                <a:solidFill>
                  <a:srgbClr val="CB5F15"/>
                </a:solidFill>
                <a:latin typeface="Calibri"/>
                <a:cs typeface="Calibri"/>
              </a:rPr>
              <a:t> </a:t>
            </a:r>
            <a:r>
              <a:rPr sz="1351" b="1" dirty="0">
                <a:solidFill>
                  <a:srgbClr val="CB5F15"/>
                </a:solidFill>
                <a:latin typeface="Calibri"/>
                <a:cs typeface="Calibri"/>
              </a:rPr>
              <a:t>Labor</a:t>
            </a:r>
            <a:r>
              <a:rPr sz="1351" b="1" spc="-19" dirty="0">
                <a:solidFill>
                  <a:srgbClr val="CB5F15"/>
                </a:solidFill>
                <a:latin typeface="Calibri"/>
                <a:cs typeface="Calibri"/>
              </a:rPr>
              <a:t> </a:t>
            </a:r>
            <a:r>
              <a:rPr sz="1351" b="1" dirty="0">
                <a:solidFill>
                  <a:srgbClr val="CB5F15"/>
                </a:solidFill>
                <a:latin typeface="Calibri"/>
                <a:cs typeface="Calibri"/>
              </a:rPr>
              <a:t>Cost</a:t>
            </a:r>
            <a:r>
              <a:rPr sz="1351" b="1" spc="-23" dirty="0">
                <a:solidFill>
                  <a:srgbClr val="CB5F15"/>
                </a:solidFill>
                <a:latin typeface="Calibri"/>
                <a:cs typeface="Calibri"/>
              </a:rPr>
              <a:t> </a:t>
            </a:r>
            <a:r>
              <a:rPr sz="1351" b="1" spc="-8" dirty="0">
                <a:solidFill>
                  <a:srgbClr val="CB5F15"/>
                </a:solidFill>
                <a:latin typeface="Calibri"/>
                <a:cs typeface="Calibri"/>
              </a:rPr>
              <a:t>Forecast</a:t>
            </a:r>
            <a:endParaRPr sz="1351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45879" y="3614187"/>
            <a:ext cx="3069908" cy="2174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09585">
              <a:spcBef>
                <a:spcPts val="75"/>
              </a:spcBef>
            </a:pPr>
            <a:r>
              <a:rPr sz="1351" b="1" dirty="0">
                <a:solidFill>
                  <a:srgbClr val="CB5F15"/>
                </a:solidFill>
                <a:latin typeface="Calibri"/>
                <a:cs typeface="Calibri"/>
              </a:rPr>
              <a:t>U.S.</a:t>
            </a:r>
            <a:r>
              <a:rPr sz="1351" b="1" spc="-53" dirty="0">
                <a:solidFill>
                  <a:srgbClr val="CB5F15"/>
                </a:solidFill>
                <a:latin typeface="Calibri"/>
                <a:cs typeface="Calibri"/>
              </a:rPr>
              <a:t> </a:t>
            </a:r>
            <a:r>
              <a:rPr sz="1351" b="1" dirty="0">
                <a:solidFill>
                  <a:srgbClr val="CB5F15"/>
                </a:solidFill>
                <a:latin typeface="Calibri"/>
                <a:cs typeface="Calibri"/>
              </a:rPr>
              <a:t>Hourly</a:t>
            </a:r>
            <a:r>
              <a:rPr sz="1351" b="1" spc="-35" dirty="0">
                <a:solidFill>
                  <a:srgbClr val="CB5F15"/>
                </a:solidFill>
                <a:latin typeface="Calibri"/>
                <a:cs typeface="Calibri"/>
              </a:rPr>
              <a:t> </a:t>
            </a:r>
            <a:r>
              <a:rPr sz="1351" b="1" dirty="0">
                <a:solidFill>
                  <a:srgbClr val="CB5F15"/>
                </a:solidFill>
                <a:latin typeface="Calibri"/>
                <a:cs typeface="Calibri"/>
              </a:rPr>
              <a:t>Wage</a:t>
            </a:r>
            <a:r>
              <a:rPr sz="1351" b="1" spc="-37" dirty="0">
                <a:solidFill>
                  <a:srgbClr val="CB5F15"/>
                </a:solidFill>
                <a:latin typeface="Calibri"/>
                <a:cs typeface="Calibri"/>
              </a:rPr>
              <a:t> </a:t>
            </a:r>
            <a:r>
              <a:rPr sz="1351" b="1" dirty="0">
                <a:solidFill>
                  <a:srgbClr val="CB5F15"/>
                </a:solidFill>
                <a:latin typeface="Calibri"/>
                <a:cs typeface="Calibri"/>
              </a:rPr>
              <a:t>Forecast</a:t>
            </a:r>
            <a:r>
              <a:rPr sz="1351" b="1" spc="-41" dirty="0">
                <a:solidFill>
                  <a:srgbClr val="CB5F15"/>
                </a:solidFill>
                <a:latin typeface="Calibri"/>
                <a:cs typeface="Calibri"/>
              </a:rPr>
              <a:t> </a:t>
            </a:r>
            <a:r>
              <a:rPr sz="1351" b="1" dirty="0">
                <a:solidFill>
                  <a:srgbClr val="CB5F15"/>
                </a:solidFill>
                <a:latin typeface="Calibri"/>
                <a:cs typeface="Calibri"/>
              </a:rPr>
              <a:t>-</a:t>
            </a:r>
            <a:r>
              <a:rPr sz="1351" b="1" spc="-45" dirty="0">
                <a:solidFill>
                  <a:srgbClr val="CB5F15"/>
                </a:solidFill>
                <a:latin typeface="Calibri"/>
                <a:cs typeface="Calibri"/>
              </a:rPr>
              <a:t> </a:t>
            </a:r>
            <a:r>
              <a:rPr sz="1351" b="1" spc="-8" dirty="0">
                <a:solidFill>
                  <a:srgbClr val="CB5F15"/>
                </a:solidFill>
                <a:latin typeface="Calibri"/>
                <a:cs typeface="Calibri"/>
              </a:rPr>
              <a:t>Manufacturing</a:t>
            </a:r>
            <a:endParaRPr sz="1351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605703" y="2114184"/>
            <a:ext cx="404336" cy="541398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 defTabSz="609585">
              <a:spcBef>
                <a:spcPts val="79"/>
              </a:spcBef>
            </a:pPr>
            <a:r>
              <a:rPr sz="1200" b="1" spc="-19" dirty="0">
                <a:solidFill>
                  <a:srgbClr val="CB5F15"/>
                </a:solidFill>
                <a:latin typeface="Calibri"/>
                <a:cs typeface="Calibri"/>
              </a:rPr>
              <a:t>12%</a:t>
            </a:r>
            <a:endParaRPr sz="1200">
              <a:solidFill>
                <a:prstClr val="black"/>
              </a:solidFill>
              <a:latin typeface="Calibri"/>
              <a:cs typeface="Calibri"/>
            </a:endParaRPr>
          </a:p>
          <a:p>
            <a:pPr marL="9525" marR="3811" defTabSz="609585">
              <a:spcBef>
                <a:spcPts val="37"/>
              </a:spcBef>
            </a:pPr>
            <a:r>
              <a:rPr sz="751" b="1" spc="-8" dirty="0">
                <a:solidFill>
                  <a:srgbClr val="75787B"/>
                </a:solidFill>
                <a:latin typeface="Calibri"/>
                <a:cs typeface="Calibri"/>
              </a:rPr>
              <a:t>Projected </a:t>
            </a:r>
            <a:r>
              <a:rPr sz="751" b="1" spc="-15" dirty="0">
                <a:solidFill>
                  <a:srgbClr val="75787B"/>
                </a:solidFill>
                <a:latin typeface="Calibri"/>
                <a:cs typeface="Calibri"/>
              </a:rPr>
              <a:t>2022</a:t>
            </a:r>
            <a:endParaRPr sz="751">
              <a:solidFill>
                <a:prstClr val="black"/>
              </a:solidFill>
              <a:latin typeface="Calibri"/>
              <a:cs typeface="Calibri"/>
            </a:endParaRPr>
          </a:p>
          <a:p>
            <a:pPr marL="9525" defTabSz="609585"/>
            <a:r>
              <a:rPr sz="751" b="1" spc="-8" dirty="0">
                <a:solidFill>
                  <a:srgbClr val="75787B"/>
                </a:solidFill>
                <a:latin typeface="Calibri"/>
                <a:cs typeface="Calibri"/>
              </a:rPr>
              <a:t>Increase</a:t>
            </a:r>
            <a:endParaRPr sz="751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274819" y="1904238"/>
            <a:ext cx="240031" cy="779621"/>
          </a:xfrm>
          <a:custGeom>
            <a:avLst/>
            <a:gdLst/>
            <a:ahLst/>
            <a:cxnLst/>
            <a:rect l="l" t="t" r="r" b="b"/>
            <a:pathLst>
              <a:path w="320039" h="1039494">
                <a:moveTo>
                  <a:pt x="0" y="0"/>
                </a:moveTo>
                <a:lnTo>
                  <a:pt x="62288" y="2095"/>
                </a:lnTo>
                <a:lnTo>
                  <a:pt x="113152" y="7810"/>
                </a:lnTo>
                <a:lnTo>
                  <a:pt x="147445" y="16287"/>
                </a:lnTo>
                <a:lnTo>
                  <a:pt x="160020" y="26670"/>
                </a:lnTo>
                <a:lnTo>
                  <a:pt x="160020" y="519658"/>
                </a:lnTo>
                <a:lnTo>
                  <a:pt x="172594" y="530035"/>
                </a:lnTo>
                <a:lnTo>
                  <a:pt x="206887" y="538513"/>
                </a:lnTo>
                <a:lnTo>
                  <a:pt x="257751" y="544231"/>
                </a:lnTo>
                <a:lnTo>
                  <a:pt x="320040" y="546328"/>
                </a:lnTo>
                <a:lnTo>
                  <a:pt x="257751" y="548423"/>
                </a:lnTo>
                <a:lnTo>
                  <a:pt x="206887" y="554137"/>
                </a:lnTo>
                <a:lnTo>
                  <a:pt x="172594" y="562610"/>
                </a:lnTo>
                <a:lnTo>
                  <a:pt x="160020" y="572985"/>
                </a:lnTo>
                <a:lnTo>
                  <a:pt x="160020" y="1012697"/>
                </a:lnTo>
                <a:lnTo>
                  <a:pt x="147445" y="1023080"/>
                </a:lnTo>
                <a:lnTo>
                  <a:pt x="113152" y="1031557"/>
                </a:lnTo>
                <a:lnTo>
                  <a:pt x="62288" y="1037272"/>
                </a:lnTo>
                <a:lnTo>
                  <a:pt x="0" y="1039368"/>
                </a:lnTo>
              </a:path>
            </a:pathLst>
          </a:custGeom>
          <a:ln w="25400">
            <a:solidFill>
              <a:srgbClr val="CB5F15"/>
            </a:solidFill>
          </a:ln>
        </p:spPr>
        <p:txBody>
          <a:bodyPr wrap="square" lIns="0" tIns="0" rIns="0" bIns="0" rtlCol="0"/>
          <a:lstStyle/>
          <a:p>
            <a:pPr defTabSz="609585"/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4265296" y="3988690"/>
            <a:ext cx="901065" cy="802959"/>
            <a:chOff x="5687059" y="4175252"/>
            <a:chExt cx="1201420" cy="1070610"/>
          </a:xfrm>
        </p:grpSpPr>
        <p:sp>
          <p:nvSpPr>
            <p:cNvPr id="12" name="object 12"/>
            <p:cNvSpPr/>
            <p:nvPr/>
          </p:nvSpPr>
          <p:spPr>
            <a:xfrm>
              <a:off x="5699759" y="4187952"/>
              <a:ext cx="320040" cy="1018540"/>
            </a:xfrm>
            <a:custGeom>
              <a:avLst/>
              <a:gdLst/>
              <a:ahLst/>
              <a:cxnLst/>
              <a:rect l="l" t="t" r="r" b="b"/>
              <a:pathLst>
                <a:path w="320039" h="1018539">
                  <a:moveTo>
                    <a:pt x="0" y="0"/>
                  </a:moveTo>
                  <a:lnTo>
                    <a:pt x="62288" y="2095"/>
                  </a:lnTo>
                  <a:lnTo>
                    <a:pt x="113152" y="7810"/>
                  </a:lnTo>
                  <a:lnTo>
                    <a:pt x="147445" y="16287"/>
                  </a:lnTo>
                  <a:lnTo>
                    <a:pt x="160020" y="26670"/>
                  </a:lnTo>
                  <a:lnTo>
                    <a:pt x="160020" y="508444"/>
                  </a:lnTo>
                  <a:lnTo>
                    <a:pt x="172594" y="518819"/>
                  </a:lnTo>
                  <a:lnTo>
                    <a:pt x="206887" y="527292"/>
                  </a:lnTo>
                  <a:lnTo>
                    <a:pt x="257751" y="533006"/>
                  </a:lnTo>
                  <a:lnTo>
                    <a:pt x="320040" y="535101"/>
                  </a:lnTo>
                  <a:lnTo>
                    <a:pt x="257751" y="537199"/>
                  </a:lnTo>
                  <a:lnTo>
                    <a:pt x="206887" y="542917"/>
                  </a:lnTo>
                  <a:lnTo>
                    <a:pt x="172594" y="551394"/>
                  </a:lnTo>
                  <a:lnTo>
                    <a:pt x="160020" y="561771"/>
                  </a:lnTo>
                  <a:lnTo>
                    <a:pt x="160020" y="991362"/>
                  </a:lnTo>
                  <a:lnTo>
                    <a:pt x="147445" y="1001744"/>
                  </a:lnTo>
                  <a:lnTo>
                    <a:pt x="113152" y="1010221"/>
                  </a:lnTo>
                  <a:lnTo>
                    <a:pt x="62288" y="1015936"/>
                  </a:lnTo>
                  <a:lnTo>
                    <a:pt x="0" y="1018032"/>
                  </a:lnTo>
                </a:path>
              </a:pathLst>
            </a:custGeom>
            <a:ln w="25400">
              <a:solidFill>
                <a:srgbClr val="CB5F15"/>
              </a:solidFill>
            </a:ln>
          </p:spPr>
          <p:txBody>
            <a:bodyPr wrap="square" lIns="0" tIns="0" rIns="0" bIns="0" rtlCol="0"/>
            <a:lstStyle/>
            <a:p>
              <a:pPr defTabSz="609585"/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6019799" y="4367787"/>
              <a:ext cx="868680" cy="878205"/>
            </a:xfrm>
            <a:custGeom>
              <a:avLst/>
              <a:gdLst/>
              <a:ahLst/>
              <a:cxnLst/>
              <a:rect l="l" t="t" r="r" b="b"/>
              <a:pathLst>
                <a:path w="868679" h="878204">
                  <a:moveTo>
                    <a:pt x="723900" y="0"/>
                  </a:moveTo>
                  <a:lnTo>
                    <a:pt x="144780" y="0"/>
                  </a:lnTo>
                  <a:lnTo>
                    <a:pt x="99018" y="7381"/>
                  </a:lnTo>
                  <a:lnTo>
                    <a:pt x="59275" y="27934"/>
                  </a:lnTo>
                  <a:lnTo>
                    <a:pt x="27934" y="59275"/>
                  </a:lnTo>
                  <a:lnTo>
                    <a:pt x="7381" y="99018"/>
                  </a:lnTo>
                  <a:lnTo>
                    <a:pt x="0" y="144780"/>
                  </a:lnTo>
                  <a:lnTo>
                    <a:pt x="0" y="733031"/>
                  </a:lnTo>
                  <a:lnTo>
                    <a:pt x="7381" y="778798"/>
                  </a:lnTo>
                  <a:lnTo>
                    <a:pt x="27934" y="818546"/>
                  </a:lnTo>
                  <a:lnTo>
                    <a:pt x="59275" y="849888"/>
                  </a:lnTo>
                  <a:lnTo>
                    <a:pt x="99018" y="870442"/>
                  </a:lnTo>
                  <a:lnTo>
                    <a:pt x="144780" y="877824"/>
                  </a:lnTo>
                  <a:lnTo>
                    <a:pt x="723900" y="877824"/>
                  </a:lnTo>
                  <a:lnTo>
                    <a:pt x="769661" y="870442"/>
                  </a:lnTo>
                  <a:lnTo>
                    <a:pt x="809404" y="849888"/>
                  </a:lnTo>
                  <a:lnTo>
                    <a:pt x="840745" y="818546"/>
                  </a:lnTo>
                  <a:lnTo>
                    <a:pt x="861298" y="778798"/>
                  </a:lnTo>
                  <a:lnTo>
                    <a:pt x="868680" y="733031"/>
                  </a:lnTo>
                  <a:lnTo>
                    <a:pt x="868680" y="144780"/>
                  </a:lnTo>
                  <a:lnTo>
                    <a:pt x="861298" y="99018"/>
                  </a:lnTo>
                  <a:lnTo>
                    <a:pt x="840745" y="59275"/>
                  </a:lnTo>
                  <a:lnTo>
                    <a:pt x="809404" y="27934"/>
                  </a:lnTo>
                  <a:lnTo>
                    <a:pt x="769661" y="7381"/>
                  </a:lnTo>
                  <a:lnTo>
                    <a:pt x="7239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09585"/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4605703" y="4177508"/>
            <a:ext cx="404336" cy="541398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 defTabSz="609585">
              <a:spcBef>
                <a:spcPts val="79"/>
              </a:spcBef>
            </a:pPr>
            <a:r>
              <a:rPr sz="1200" b="1" spc="-19" dirty="0">
                <a:solidFill>
                  <a:srgbClr val="CB5F15"/>
                </a:solidFill>
                <a:latin typeface="Calibri"/>
                <a:cs typeface="Calibri"/>
              </a:rPr>
              <a:t>10%</a:t>
            </a:r>
            <a:endParaRPr sz="1200">
              <a:solidFill>
                <a:prstClr val="black"/>
              </a:solidFill>
              <a:latin typeface="Calibri"/>
              <a:cs typeface="Calibri"/>
            </a:endParaRPr>
          </a:p>
          <a:p>
            <a:pPr marL="9525" marR="3811" defTabSz="609585">
              <a:spcBef>
                <a:spcPts val="37"/>
              </a:spcBef>
            </a:pPr>
            <a:r>
              <a:rPr sz="751" b="1" spc="-8" dirty="0">
                <a:solidFill>
                  <a:srgbClr val="75787B"/>
                </a:solidFill>
                <a:latin typeface="Calibri"/>
                <a:cs typeface="Calibri"/>
              </a:rPr>
              <a:t>Projected </a:t>
            </a:r>
            <a:r>
              <a:rPr sz="751" b="1" spc="-15" dirty="0">
                <a:solidFill>
                  <a:srgbClr val="75787B"/>
                </a:solidFill>
                <a:latin typeface="Calibri"/>
                <a:cs typeface="Calibri"/>
              </a:rPr>
              <a:t>2022</a:t>
            </a:r>
            <a:endParaRPr sz="751">
              <a:solidFill>
                <a:prstClr val="black"/>
              </a:solidFill>
              <a:latin typeface="Calibri"/>
              <a:cs typeface="Calibri"/>
            </a:endParaRPr>
          </a:p>
          <a:p>
            <a:pPr marL="9525" defTabSz="609585"/>
            <a:r>
              <a:rPr sz="751" b="1" spc="-8" dirty="0">
                <a:solidFill>
                  <a:srgbClr val="75787B"/>
                </a:solidFill>
                <a:latin typeface="Calibri"/>
                <a:cs typeface="Calibri"/>
              </a:rPr>
              <a:t>Increase</a:t>
            </a:r>
            <a:endParaRPr sz="751">
              <a:solidFill>
                <a:prstClr val="black"/>
              </a:solidFill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5004053" y="1687068"/>
            <a:ext cx="3753803" cy="2411731"/>
            <a:chOff x="6672071" y="1106424"/>
            <a:chExt cx="5005070" cy="3215640"/>
          </a:xfrm>
        </p:grpSpPr>
        <p:sp>
          <p:nvSpPr>
            <p:cNvPr id="16" name="object 16"/>
            <p:cNvSpPr/>
            <p:nvPr/>
          </p:nvSpPr>
          <p:spPr>
            <a:xfrm>
              <a:off x="7193279" y="1264918"/>
              <a:ext cx="4483735" cy="3057525"/>
            </a:xfrm>
            <a:custGeom>
              <a:avLst/>
              <a:gdLst/>
              <a:ahLst/>
              <a:cxnLst/>
              <a:rect l="l" t="t" r="r" b="b"/>
              <a:pathLst>
                <a:path w="4483734" h="3057525">
                  <a:moveTo>
                    <a:pt x="3974071" y="0"/>
                  </a:moveTo>
                  <a:lnTo>
                    <a:pt x="509536" y="0"/>
                  </a:lnTo>
                  <a:lnTo>
                    <a:pt x="460465" y="2332"/>
                  </a:lnTo>
                  <a:lnTo>
                    <a:pt x="412713" y="9187"/>
                  </a:lnTo>
                  <a:lnTo>
                    <a:pt x="366495" y="20352"/>
                  </a:lnTo>
                  <a:lnTo>
                    <a:pt x="322023" y="35612"/>
                  </a:lnTo>
                  <a:lnTo>
                    <a:pt x="279511" y="54754"/>
                  </a:lnTo>
                  <a:lnTo>
                    <a:pt x="239173" y="77565"/>
                  </a:lnTo>
                  <a:lnTo>
                    <a:pt x="201223" y="103831"/>
                  </a:lnTo>
                  <a:lnTo>
                    <a:pt x="165873" y="133338"/>
                  </a:lnTo>
                  <a:lnTo>
                    <a:pt x="133338" y="165873"/>
                  </a:lnTo>
                  <a:lnTo>
                    <a:pt x="103831" y="201223"/>
                  </a:lnTo>
                  <a:lnTo>
                    <a:pt x="77565" y="239173"/>
                  </a:lnTo>
                  <a:lnTo>
                    <a:pt x="54754" y="279511"/>
                  </a:lnTo>
                  <a:lnTo>
                    <a:pt x="35612" y="322023"/>
                  </a:lnTo>
                  <a:lnTo>
                    <a:pt x="20352" y="366495"/>
                  </a:lnTo>
                  <a:lnTo>
                    <a:pt x="9187" y="412713"/>
                  </a:lnTo>
                  <a:lnTo>
                    <a:pt x="2332" y="460465"/>
                  </a:lnTo>
                  <a:lnTo>
                    <a:pt x="0" y="509536"/>
                  </a:lnTo>
                  <a:lnTo>
                    <a:pt x="0" y="2547607"/>
                  </a:lnTo>
                  <a:lnTo>
                    <a:pt x="2332" y="2596678"/>
                  </a:lnTo>
                  <a:lnTo>
                    <a:pt x="9187" y="2644430"/>
                  </a:lnTo>
                  <a:lnTo>
                    <a:pt x="20352" y="2690648"/>
                  </a:lnTo>
                  <a:lnTo>
                    <a:pt x="35612" y="2735120"/>
                  </a:lnTo>
                  <a:lnTo>
                    <a:pt x="54754" y="2777632"/>
                  </a:lnTo>
                  <a:lnTo>
                    <a:pt x="77565" y="2817970"/>
                  </a:lnTo>
                  <a:lnTo>
                    <a:pt x="103831" y="2855920"/>
                  </a:lnTo>
                  <a:lnTo>
                    <a:pt x="133338" y="2891270"/>
                  </a:lnTo>
                  <a:lnTo>
                    <a:pt x="165873" y="2923805"/>
                  </a:lnTo>
                  <a:lnTo>
                    <a:pt x="201223" y="2953312"/>
                  </a:lnTo>
                  <a:lnTo>
                    <a:pt x="239173" y="2979578"/>
                  </a:lnTo>
                  <a:lnTo>
                    <a:pt x="279511" y="3002389"/>
                  </a:lnTo>
                  <a:lnTo>
                    <a:pt x="322023" y="3021531"/>
                  </a:lnTo>
                  <a:lnTo>
                    <a:pt x="366495" y="3036791"/>
                  </a:lnTo>
                  <a:lnTo>
                    <a:pt x="412713" y="3047956"/>
                  </a:lnTo>
                  <a:lnTo>
                    <a:pt x="460465" y="3054811"/>
                  </a:lnTo>
                  <a:lnTo>
                    <a:pt x="509536" y="3057143"/>
                  </a:lnTo>
                  <a:lnTo>
                    <a:pt x="3974071" y="3057143"/>
                  </a:lnTo>
                  <a:lnTo>
                    <a:pt x="4023142" y="3054811"/>
                  </a:lnTo>
                  <a:lnTo>
                    <a:pt x="4070894" y="3047956"/>
                  </a:lnTo>
                  <a:lnTo>
                    <a:pt x="4117112" y="3036791"/>
                  </a:lnTo>
                  <a:lnTo>
                    <a:pt x="4161584" y="3021531"/>
                  </a:lnTo>
                  <a:lnTo>
                    <a:pt x="4204096" y="3002389"/>
                  </a:lnTo>
                  <a:lnTo>
                    <a:pt x="4244434" y="2979578"/>
                  </a:lnTo>
                  <a:lnTo>
                    <a:pt x="4282384" y="2953312"/>
                  </a:lnTo>
                  <a:lnTo>
                    <a:pt x="4317734" y="2923805"/>
                  </a:lnTo>
                  <a:lnTo>
                    <a:pt x="4350269" y="2891270"/>
                  </a:lnTo>
                  <a:lnTo>
                    <a:pt x="4379776" y="2855920"/>
                  </a:lnTo>
                  <a:lnTo>
                    <a:pt x="4406042" y="2817970"/>
                  </a:lnTo>
                  <a:lnTo>
                    <a:pt x="4428853" y="2777632"/>
                  </a:lnTo>
                  <a:lnTo>
                    <a:pt x="4447995" y="2735120"/>
                  </a:lnTo>
                  <a:lnTo>
                    <a:pt x="4463255" y="2690648"/>
                  </a:lnTo>
                  <a:lnTo>
                    <a:pt x="4474420" y="2644430"/>
                  </a:lnTo>
                  <a:lnTo>
                    <a:pt x="4481275" y="2596678"/>
                  </a:lnTo>
                  <a:lnTo>
                    <a:pt x="4483608" y="2547607"/>
                  </a:lnTo>
                  <a:lnTo>
                    <a:pt x="4483608" y="509536"/>
                  </a:lnTo>
                  <a:lnTo>
                    <a:pt x="4481275" y="460465"/>
                  </a:lnTo>
                  <a:lnTo>
                    <a:pt x="4474420" y="412713"/>
                  </a:lnTo>
                  <a:lnTo>
                    <a:pt x="4463255" y="366495"/>
                  </a:lnTo>
                  <a:lnTo>
                    <a:pt x="4447995" y="322023"/>
                  </a:lnTo>
                  <a:lnTo>
                    <a:pt x="4428853" y="279511"/>
                  </a:lnTo>
                  <a:lnTo>
                    <a:pt x="4406042" y="239173"/>
                  </a:lnTo>
                  <a:lnTo>
                    <a:pt x="4379776" y="201223"/>
                  </a:lnTo>
                  <a:lnTo>
                    <a:pt x="4350269" y="165873"/>
                  </a:lnTo>
                  <a:lnTo>
                    <a:pt x="4317734" y="133338"/>
                  </a:lnTo>
                  <a:lnTo>
                    <a:pt x="4282384" y="103831"/>
                  </a:lnTo>
                  <a:lnTo>
                    <a:pt x="4244434" y="77565"/>
                  </a:lnTo>
                  <a:lnTo>
                    <a:pt x="4204096" y="54754"/>
                  </a:lnTo>
                  <a:lnTo>
                    <a:pt x="4161584" y="35612"/>
                  </a:lnTo>
                  <a:lnTo>
                    <a:pt x="4117112" y="20352"/>
                  </a:lnTo>
                  <a:lnTo>
                    <a:pt x="4070894" y="9187"/>
                  </a:lnTo>
                  <a:lnTo>
                    <a:pt x="4023142" y="2332"/>
                  </a:lnTo>
                  <a:lnTo>
                    <a:pt x="3974071" y="0"/>
                  </a:lnTo>
                  <a:close/>
                </a:path>
              </a:pathLst>
            </a:custGeom>
            <a:solidFill>
              <a:srgbClr val="75787B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pPr defTabSz="609585"/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6672071" y="1106424"/>
              <a:ext cx="2771140" cy="542925"/>
            </a:xfrm>
            <a:custGeom>
              <a:avLst/>
              <a:gdLst/>
              <a:ahLst/>
              <a:cxnLst/>
              <a:rect l="l" t="t" r="r" b="b"/>
              <a:pathLst>
                <a:path w="2771140" h="542925">
                  <a:moveTo>
                    <a:pt x="2680207" y="0"/>
                  </a:moveTo>
                  <a:lnTo>
                    <a:pt x="90423" y="0"/>
                  </a:lnTo>
                  <a:lnTo>
                    <a:pt x="55228" y="7106"/>
                  </a:lnTo>
                  <a:lnTo>
                    <a:pt x="26485" y="26485"/>
                  </a:lnTo>
                  <a:lnTo>
                    <a:pt x="7106" y="55228"/>
                  </a:lnTo>
                  <a:lnTo>
                    <a:pt x="0" y="90424"/>
                  </a:lnTo>
                  <a:lnTo>
                    <a:pt x="0" y="452120"/>
                  </a:lnTo>
                  <a:lnTo>
                    <a:pt x="7106" y="487315"/>
                  </a:lnTo>
                  <a:lnTo>
                    <a:pt x="26485" y="516058"/>
                  </a:lnTo>
                  <a:lnTo>
                    <a:pt x="55228" y="535437"/>
                  </a:lnTo>
                  <a:lnTo>
                    <a:pt x="90423" y="542544"/>
                  </a:lnTo>
                  <a:lnTo>
                    <a:pt x="2680207" y="542544"/>
                  </a:lnTo>
                  <a:lnTo>
                    <a:pt x="2715403" y="535437"/>
                  </a:lnTo>
                  <a:lnTo>
                    <a:pt x="2744146" y="516058"/>
                  </a:lnTo>
                  <a:lnTo>
                    <a:pt x="2763525" y="487315"/>
                  </a:lnTo>
                  <a:lnTo>
                    <a:pt x="2770631" y="452120"/>
                  </a:lnTo>
                  <a:lnTo>
                    <a:pt x="2770631" y="90424"/>
                  </a:lnTo>
                  <a:lnTo>
                    <a:pt x="2763525" y="55228"/>
                  </a:lnTo>
                  <a:lnTo>
                    <a:pt x="2744146" y="26485"/>
                  </a:lnTo>
                  <a:lnTo>
                    <a:pt x="2715403" y="7106"/>
                  </a:lnTo>
                  <a:lnTo>
                    <a:pt x="2680207" y="0"/>
                  </a:lnTo>
                  <a:close/>
                </a:path>
              </a:pathLst>
            </a:custGeom>
            <a:solidFill>
              <a:srgbClr val="00698E"/>
            </a:solidFill>
          </p:spPr>
          <p:txBody>
            <a:bodyPr wrap="square" lIns="0" tIns="0" rIns="0" bIns="0" rtlCol="0"/>
            <a:lstStyle/>
            <a:p>
              <a:pPr defTabSz="609585"/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5107597" y="1729715"/>
            <a:ext cx="1865948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09585">
              <a:spcBef>
                <a:spcPts val="75"/>
              </a:spcBef>
            </a:pP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March</a:t>
            </a:r>
            <a:r>
              <a:rPr spc="-3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2022</a:t>
            </a:r>
            <a:r>
              <a:rPr spc="-4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pc="-8" dirty="0">
                <a:solidFill>
                  <a:srgbClr val="FFFFFF"/>
                </a:solidFill>
                <a:latin typeface="Calibri"/>
                <a:cs typeface="Calibri"/>
              </a:rPr>
              <a:t>Update</a:t>
            </a:r>
            <a:endParaRPr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547043" y="2165000"/>
            <a:ext cx="3024188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24309" marR="3811" indent="-215260" defTabSz="609585">
              <a:spcBef>
                <a:spcPts val="75"/>
              </a:spcBef>
              <a:buFont typeface="Arial"/>
              <a:buChar char="•"/>
              <a:tabLst>
                <a:tab pos="224309" algn="l"/>
                <a:tab pos="224785" algn="l"/>
              </a:tabLst>
            </a:pP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Labor</a:t>
            </a:r>
            <a:r>
              <a:rPr sz="900" spc="-23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costs continue</a:t>
            </a:r>
            <a:r>
              <a:rPr sz="900" spc="-23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to</a:t>
            </a:r>
            <a:r>
              <a:rPr sz="900" spc="-11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be</a:t>
            </a:r>
            <a:r>
              <a:rPr sz="900" spc="-27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a</a:t>
            </a:r>
            <a:r>
              <a:rPr sz="900" spc="-4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headwind;</a:t>
            </a:r>
            <a:r>
              <a:rPr sz="900" spc="-15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spc="-8" dirty="0">
                <a:solidFill>
                  <a:srgbClr val="75787B"/>
                </a:solidFill>
                <a:latin typeface="Calibri"/>
                <a:cs typeface="Calibri"/>
              </a:rPr>
              <a:t>2022-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2023</a:t>
            </a:r>
            <a:r>
              <a:rPr sz="900" spc="56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spc="-8" dirty="0">
                <a:solidFill>
                  <a:srgbClr val="75787B"/>
                </a:solidFill>
                <a:latin typeface="Calibri"/>
                <a:cs typeface="Calibri"/>
              </a:rPr>
              <a:t>forecasts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indicate</a:t>
            </a:r>
            <a:r>
              <a:rPr sz="900" spc="-35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further</a:t>
            </a:r>
            <a:r>
              <a:rPr sz="900" spc="-37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spc="-8" dirty="0">
                <a:solidFill>
                  <a:srgbClr val="75787B"/>
                </a:solidFill>
                <a:latin typeface="Calibri"/>
                <a:cs typeface="Calibri"/>
              </a:rPr>
              <a:t>increases.</a:t>
            </a:r>
            <a:endParaRPr sz="9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547045" y="2553620"/>
            <a:ext cx="3049905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24309" marR="3811" indent="-215260" defTabSz="609585">
              <a:spcBef>
                <a:spcPts val="75"/>
              </a:spcBef>
              <a:buFont typeface="Arial"/>
              <a:buChar char="•"/>
              <a:tabLst>
                <a:tab pos="224309" algn="l"/>
                <a:tab pos="224785" algn="l"/>
              </a:tabLst>
            </a:pP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The</a:t>
            </a:r>
            <a:r>
              <a:rPr sz="900" spc="-11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U.S.</a:t>
            </a:r>
            <a:r>
              <a:rPr sz="900" spc="-23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Labor</a:t>
            </a:r>
            <a:r>
              <a:rPr sz="900" spc="-19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Cost</a:t>
            </a:r>
            <a:r>
              <a:rPr sz="900" spc="-23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Index</a:t>
            </a:r>
            <a:r>
              <a:rPr sz="900" spc="-23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is</a:t>
            </a:r>
            <a:r>
              <a:rPr sz="900" spc="-4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projected</a:t>
            </a:r>
            <a:r>
              <a:rPr sz="900" spc="-4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to</a:t>
            </a:r>
            <a:r>
              <a:rPr sz="900" spc="-35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increase</a:t>
            </a:r>
            <a:r>
              <a:rPr sz="900" spc="8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12%</a:t>
            </a:r>
            <a:r>
              <a:rPr sz="900" spc="-8" dirty="0">
                <a:solidFill>
                  <a:srgbClr val="75787B"/>
                </a:solidFill>
                <a:latin typeface="Calibri"/>
                <a:cs typeface="Calibri"/>
              </a:rPr>
              <a:t> above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2021</a:t>
            </a:r>
            <a:r>
              <a:rPr sz="900" spc="23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levels</a:t>
            </a:r>
            <a:r>
              <a:rPr sz="900" spc="-31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in</a:t>
            </a:r>
            <a:r>
              <a:rPr sz="900" spc="-8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2022</a:t>
            </a:r>
            <a:r>
              <a:rPr sz="900" spc="27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and</a:t>
            </a:r>
            <a:r>
              <a:rPr sz="900" spc="-27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another</a:t>
            </a:r>
            <a:r>
              <a:rPr sz="900" spc="-11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4% in</a:t>
            </a:r>
            <a:r>
              <a:rPr sz="900" spc="-4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spc="-8" dirty="0">
                <a:solidFill>
                  <a:srgbClr val="75787B"/>
                </a:solidFill>
                <a:latin typeface="Calibri"/>
                <a:cs typeface="Calibri"/>
              </a:rPr>
              <a:t>2023.</a:t>
            </a:r>
            <a:endParaRPr sz="9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547043" y="2942240"/>
            <a:ext cx="2850356" cy="4251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24309" marR="3811" indent="-215260" defTabSz="609585">
              <a:spcBef>
                <a:spcPts val="75"/>
              </a:spcBef>
              <a:buFont typeface="Arial"/>
              <a:buChar char="•"/>
              <a:tabLst>
                <a:tab pos="224309" algn="l"/>
                <a:tab pos="224785" algn="l"/>
              </a:tabLst>
            </a:pP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Wage</a:t>
            </a:r>
            <a:r>
              <a:rPr sz="900" spc="-19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growth</a:t>
            </a:r>
            <a:r>
              <a:rPr sz="900" spc="-27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in</a:t>
            </a:r>
            <a:r>
              <a:rPr sz="900" spc="-11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U.S.</a:t>
            </a:r>
            <a:r>
              <a:rPr sz="900" spc="-15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spc="-8" dirty="0">
                <a:solidFill>
                  <a:srgbClr val="75787B"/>
                </a:solidFill>
                <a:latin typeface="Calibri"/>
                <a:cs typeface="Calibri"/>
              </a:rPr>
              <a:t>manufacturing</a:t>
            </a:r>
            <a:r>
              <a:rPr sz="900" spc="4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continues to</a:t>
            </a:r>
            <a:r>
              <a:rPr sz="900" spc="-27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spc="-8" dirty="0">
                <a:solidFill>
                  <a:srgbClr val="75787B"/>
                </a:solidFill>
                <a:latin typeface="Calibri"/>
                <a:cs typeface="Calibri"/>
              </a:rPr>
              <a:t>rise; Forecasted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 to</a:t>
            </a:r>
            <a:r>
              <a:rPr sz="900" spc="-31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increase</a:t>
            </a:r>
            <a:r>
              <a:rPr sz="900" spc="8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spc="-8" dirty="0">
                <a:solidFill>
                  <a:srgbClr val="75787B"/>
                </a:solidFill>
                <a:latin typeface="Calibri"/>
                <a:cs typeface="Calibri"/>
              </a:rPr>
              <a:t>approximately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 4%/year</a:t>
            </a:r>
            <a:r>
              <a:rPr sz="900" spc="-15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for</a:t>
            </a:r>
            <a:r>
              <a:rPr sz="900" spc="4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next</a:t>
            </a:r>
            <a:r>
              <a:rPr sz="900" spc="-19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spc="-37" dirty="0">
                <a:solidFill>
                  <a:srgbClr val="75787B"/>
                </a:solidFill>
                <a:latin typeface="Calibri"/>
                <a:cs typeface="Calibri"/>
              </a:rPr>
              <a:t>3 </a:t>
            </a:r>
            <a:r>
              <a:rPr sz="900" spc="-8" dirty="0">
                <a:solidFill>
                  <a:srgbClr val="75787B"/>
                </a:solidFill>
                <a:latin typeface="Calibri"/>
                <a:cs typeface="Calibri"/>
              </a:rPr>
              <a:t>years.</a:t>
            </a:r>
            <a:endParaRPr sz="9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547043" y="3468020"/>
            <a:ext cx="3050859" cy="4251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24309" marR="3811" indent="-215260" algn="just" defTabSz="609585">
              <a:spcBef>
                <a:spcPts val="75"/>
              </a:spcBef>
              <a:buFont typeface="Arial"/>
              <a:buChar char="•"/>
              <a:tabLst>
                <a:tab pos="224785" algn="l"/>
              </a:tabLst>
            </a:pP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In</a:t>
            </a:r>
            <a:r>
              <a:rPr sz="900" spc="-31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addition</a:t>
            </a:r>
            <a:r>
              <a:rPr sz="900" spc="4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to</a:t>
            </a:r>
            <a:r>
              <a:rPr sz="900" spc="-35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base</a:t>
            </a:r>
            <a:r>
              <a:rPr sz="900" spc="-23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wage</a:t>
            </a:r>
            <a:r>
              <a:rPr sz="900" spc="-19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increases,</a:t>
            </a:r>
            <a:r>
              <a:rPr sz="900" spc="-4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overtime</a:t>
            </a:r>
            <a:r>
              <a:rPr sz="900" spc="-19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hours</a:t>
            </a:r>
            <a:r>
              <a:rPr sz="900" spc="-4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have</a:t>
            </a:r>
            <a:r>
              <a:rPr sz="900" spc="-19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spc="-15" dirty="0">
                <a:solidFill>
                  <a:srgbClr val="75787B"/>
                </a:solidFill>
                <a:latin typeface="Calibri"/>
                <a:cs typeface="Calibri"/>
              </a:rPr>
              <a:t>also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increased</a:t>
            </a:r>
            <a:r>
              <a:rPr sz="900" spc="8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spc="-8" dirty="0">
                <a:solidFill>
                  <a:srgbClr val="75787B"/>
                </a:solidFill>
                <a:latin typeface="Calibri"/>
                <a:cs typeface="Calibri"/>
              </a:rPr>
              <a:t>substantially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as</a:t>
            </a:r>
            <a:r>
              <a:rPr sz="900" spc="-11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spc="-8" dirty="0">
                <a:solidFill>
                  <a:srgbClr val="75787B"/>
                </a:solidFill>
                <a:latin typeface="Calibri"/>
                <a:cs typeface="Calibri"/>
              </a:rPr>
              <a:t>manufacturers</a:t>
            </a:r>
            <a:r>
              <a:rPr sz="900" spc="27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struggle</a:t>
            </a:r>
            <a:r>
              <a:rPr sz="900" spc="-15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to</a:t>
            </a:r>
            <a:r>
              <a:rPr sz="900" spc="-27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keep</a:t>
            </a:r>
            <a:r>
              <a:rPr sz="900" spc="-4" dirty="0">
                <a:solidFill>
                  <a:srgbClr val="75787B"/>
                </a:solidFill>
                <a:latin typeface="Calibri"/>
                <a:cs typeface="Calibri"/>
              </a:rPr>
              <a:t> </a:t>
            </a:r>
            <a:r>
              <a:rPr sz="900" spc="-19" dirty="0">
                <a:solidFill>
                  <a:srgbClr val="75787B"/>
                </a:solidFill>
                <a:latin typeface="Calibri"/>
                <a:cs typeface="Calibri"/>
              </a:rPr>
              <a:t>up </a:t>
            </a:r>
            <a:r>
              <a:rPr sz="900" dirty="0">
                <a:solidFill>
                  <a:srgbClr val="75787B"/>
                </a:solidFill>
                <a:latin typeface="Calibri"/>
                <a:cs typeface="Calibri"/>
              </a:rPr>
              <a:t>with</a:t>
            </a:r>
            <a:r>
              <a:rPr sz="900" spc="-8" dirty="0">
                <a:solidFill>
                  <a:srgbClr val="75787B"/>
                </a:solidFill>
                <a:latin typeface="Calibri"/>
                <a:cs typeface="Calibri"/>
              </a:rPr>
              <a:t> demand.</a:t>
            </a:r>
            <a:endParaRPr sz="900">
              <a:solidFill>
                <a:prstClr val="black"/>
              </a:solidFill>
              <a:latin typeface="Calibri"/>
              <a:cs typeface="Calibri"/>
            </a:endParaRPr>
          </a:p>
        </p:txBody>
      </p:sp>
      <p:pic>
        <p:nvPicPr>
          <p:cNvPr id="23" name="object 23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1094" y="4155950"/>
            <a:ext cx="1250441" cy="1250441"/>
          </a:xfrm>
          <a:prstGeom prst="rect">
            <a:avLst/>
          </a:prstGeom>
        </p:spPr>
      </p:pic>
      <p:grpSp>
        <p:nvGrpSpPr>
          <p:cNvPr id="24" name="object 24"/>
          <p:cNvGrpSpPr/>
          <p:nvPr/>
        </p:nvGrpSpPr>
        <p:grpSpPr>
          <a:xfrm>
            <a:off x="447769" y="1805655"/>
            <a:ext cx="3768091" cy="1815941"/>
            <a:chOff x="597026" y="1264538"/>
            <a:chExt cx="5024120" cy="2421255"/>
          </a:xfrm>
        </p:grpSpPr>
        <p:pic>
          <p:nvPicPr>
            <p:cNvPr id="25" name="object 25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3826" y="1365562"/>
              <a:ext cx="4850369" cy="2287451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601789" y="1269301"/>
              <a:ext cx="5014595" cy="2411730"/>
            </a:xfrm>
            <a:custGeom>
              <a:avLst/>
              <a:gdLst/>
              <a:ahLst/>
              <a:cxnLst/>
              <a:rect l="l" t="t" r="r" b="b"/>
              <a:pathLst>
                <a:path w="5014595" h="2411729">
                  <a:moveTo>
                    <a:pt x="0" y="0"/>
                  </a:moveTo>
                  <a:lnTo>
                    <a:pt x="5014341" y="0"/>
                  </a:lnTo>
                  <a:lnTo>
                    <a:pt x="5014341" y="2411349"/>
                  </a:lnTo>
                  <a:lnTo>
                    <a:pt x="0" y="2411349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75787B"/>
              </a:solidFill>
            </a:ln>
          </p:spPr>
          <p:txBody>
            <a:bodyPr wrap="square" lIns="0" tIns="0" rIns="0" bIns="0" rtlCol="0"/>
            <a:lstStyle/>
            <a:p>
              <a:pPr defTabSz="609585"/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27" name="object 27"/>
          <p:cNvSpPr txBox="1">
            <a:spLocks noGrp="1"/>
          </p:cNvSpPr>
          <p:nvPr>
            <p:ph type="ftr" sz="quarter" idx="5"/>
          </p:nvPr>
        </p:nvSpPr>
        <p:spPr>
          <a:xfrm>
            <a:off x="8926303" y="8514753"/>
            <a:ext cx="1309371" cy="848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800" b="0" i="0">
                <a:solidFill>
                  <a:srgbClr val="75787B"/>
                </a:solidFill>
                <a:latin typeface="Calibri"/>
                <a:cs typeface="Calibri"/>
              </a:defRPr>
            </a:lvl1pPr>
          </a:lstStyle>
          <a:p>
            <a:pPr marL="9525" defTabSz="609585">
              <a:lnSpc>
                <a:spcPts val="641"/>
              </a:lnSpc>
            </a:pPr>
            <a:r>
              <a:rPr lang="en-US" spc="-11"/>
              <a:t>HUBBELLPOWERSYSTEMS.COM</a:t>
            </a:r>
            <a:endParaRPr spc="-8" dirty="0"/>
          </a:p>
        </p:txBody>
      </p:sp>
    </p:spTree>
  </p:cSld>
  <p:clrMapOvr>
    <a:masterClrMapping/>
  </p:clrMapOvr>
  <p:transition spd="med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randon Matthews (with white cap) meets and hugs the man with Down syndrome who made a noise while he was attempting a key putt in the Argentina Open.">
            <a:extLst>
              <a:ext uri="{FF2B5EF4-FFF2-40B4-BE49-F238E27FC236}">
                <a16:creationId xmlns:a16="http://schemas.microsoft.com/office/drawing/2014/main" id="{37F9D7CC-0C16-F2D5-6BD4-BFEC99914F1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" y="858212"/>
            <a:ext cx="9143985" cy="5142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841397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686" y="518715"/>
            <a:ext cx="9020628" cy="759720"/>
          </a:xfrm>
          <a:prstGeom prst="rect">
            <a:avLst/>
          </a:prstGeom>
        </p:spPr>
        <p:txBody>
          <a:bodyPr vert="horz" wrap="square" lIns="0" tIns="102069" rIns="0" bIns="0" rtlCol="0" anchor="ctr">
            <a:spAutoFit/>
          </a:bodyPr>
          <a:lstStyle/>
          <a:p>
            <a:pPr marL="11430" algn="ctr">
              <a:lnSpc>
                <a:spcPct val="100000"/>
              </a:lnSpc>
              <a:spcBef>
                <a:spcPts val="113"/>
              </a:spcBef>
            </a:pPr>
            <a:r>
              <a:rPr sz="4267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Distribution</a:t>
            </a:r>
            <a:r>
              <a:rPr sz="4267" spc="-117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sz="4267" spc="-2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Transformer</a:t>
            </a:r>
            <a:r>
              <a:rPr sz="4267" spc="-10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sz="4267" spc="-9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Constraints</a:t>
            </a:r>
            <a:endParaRPr sz="4267" i="1" spc="-9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dt" sz="half" idx="10"/>
          </p:nvPr>
        </p:nvSpPr>
        <p:spPr>
          <a:xfrm>
            <a:off x="838201" y="8646192"/>
            <a:ext cx="2743200" cy="144720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kern="0"/>
            </a:defPPr>
            <a:lvl1pPr>
              <a:defRPr sz="1151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1430" defTabSz="609585">
              <a:lnSpc>
                <a:spcPts val="1085"/>
              </a:lnSpc>
            </a:pPr>
            <a:r>
              <a:rPr lang="en-US" spc="-11">
                <a:solidFill>
                  <a:prstClr val="white"/>
                </a:solidFill>
              </a:rPr>
              <a:t>ERMCO</a:t>
            </a:r>
            <a:endParaRPr spc="-9" dirty="0">
              <a:solidFill>
                <a:prstClr val="white"/>
              </a:solidFill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11"/>
          </p:nvPr>
        </p:nvSpPr>
        <p:spPr>
          <a:xfrm>
            <a:off x="4038601" y="8658342"/>
            <a:ext cx="4114800" cy="12041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kern="0"/>
            </a:defPPr>
            <a:lvl1pPr>
              <a:defRPr sz="1000" b="1" i="1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1430" defTabSz="609585">
              <a:lnSpc>
                <a:spcPts val="940"/>
              </a:lnSpc>
            </a:pPr>
            <a:r>
              <a:rPr lang="en-US" spc="-11">
                <a:solidFill>
                  <a:prstClr val="white"/>
                </a:solidFill>
              </a:rPr>
              <a:t>Confidential</a:t>
            </a:r>
            <a:r>
              <a:rPr lang="en-US" spc="5">
                <a:solidFill>
                  <a:prstClr val="white"/>
                </a:solidFill>
              </a:rPr>
              <a:t> </a:t>
            </a:r>
            <a:r>
              <a:rPr lang="en-US">
                <a:solidFill>
                  <a:prstClr val="white"/>
                </a:solidFill>
              </a:rPr>
              <a:t>and</a:t>
            </a:r>
            <a:r>
              <a:rPr lang="en-US" spc="11">
                <a:solidFill>
                  <a:prstClr val="white"/>
                </a:solidFill>
              </a:rPr>
              <a:t> </a:t>
            </a:r>
            <a:r>
              <a:rPr lang="en-US" spc="-11">
                <a:solidFill>
                  <a:prstClr val="white"/>
                </a:solidFill>
              </a:rPr>
              <a:t>Proprietary</a:t>
            </a:r>
            <a:endParaRPr spc="-9" dirty="0">
              <a:solidFill>
                <a:prstClr val="white"/>
              </a:solidFill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12"/>
          </p:nvPr>
        </p:nvSpPr>
        <p:spPr>
          <a:xfrm>
            <a:off x="8610601" y="8641383"/>
            <a:ext cx="2743200" cy="15433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kern="0"/>
            </a:defPPr>
            <a:lvl1pPr>
              <a:defRPr sz="1151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38099" defTabSz="609585">
              <a:lnSpc>
                <a:spcPts val="1205"/>
              </a:lnSpc>
            </a:pPr>
            <a:fld id="{81D60167-4931-47E6-BA6A-407CBD079E47}" type="slidenum">
              <a:rPr lang="en-US" spc="-25">
                <a:solidFill>
                  <a:prstClr val="white"/>
                </a:solidFill>
              </a:rPr>
              <a:pPr marL="38099" defTabSz="609585">
                <a:lnSpc>
                  <a:spcPts val="1205"/>
                </a:lnSpc>
              </a:pPr>
              <a:t>66</a:t>
            </a:fld>
            <a:endParaRPr spc="-23" dirty="0">
              <a:solidFill>
                <a:prstClr val="white"/>
              </a:solidFill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781" y="1802340"/>
            <a:ext cx="2043684" cy="1021841"/>
          </a:xfrm>
          <a:prstGeom prst="rect">
            <a:avLst/>
          </a:prstGeom>
          <a:effectLst>
            <a:softEdge rad="31750"/>
          </a:effectLst>
        </p:spPr>
      </p:pic>
      <p:grpSp>
        <p:nvGrpSpPr>
          <p:cNvPr id="4" name="object 4"/>
          <p:cNvGrpSpPr/>
          <p:nvPr/>
        </p:nvGrpSpPr>
        <p:grpSpPr>
          <a:xfrm>
            <a:off x="756781" y="3030438"/>
            <a:ext cx="2109979" cy="2318004"/>
            <a:chOff x="185928" y="2857500"/>
            <a:chExt cx="2344420" cy="2575560"/>
          </a:xfrm>
        </p:grpSpPr>
        <p:pic>
          <p:nvPicPr>
            <p:cNvPr id="5" name="object 5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5928" y="2857500"/>
              <a:ext cx="2343912" cy="110032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1480" y="3785616"/>
              <a:ext cx="1671827" cy="1647444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3198412" y="1920253"/>
            <a:ext cx="5523557" cy="3017494"/>
          </a:xfrm>
          <a:prstGeom prst="rect">
            <a:avLst/>
          </a:prstGeom>
        </p:spPr>
        <p:txBody>
          <a:bodyPr vert="horz" wrap="square" lIns="0" tIns="11431" rIns="0" bIns="0" rtlCol="0">
            <a:spAutoFit/>
          </a:bodyPr>
          <a:lstStyle/>
          <a:p>
            <a:pPr marL="354322" indent="-342891" defTabSz="609585">
              <a:spcBef>
                <a:spcPts val="91"/>
              </a:spcBef>
              <a:buFont typeface="Arial" panose="020B0604020202020204" pitchFamily="34" charset="0"/>
              <a:buChar char="•"/>
            </a:pPr>
            <a:r>
              <a:rPr lang="en-US" sz="3200" spc="-9" dirty="0">
                <a:solidFill>
                  <a:prstClr val="black"/>
                </a:solidFill>
                <a:latin typeface="Calibri"/>
                <a:cs typeface="Calibri"/>
              </a:rPr>
              <a:t>Labor</a:t>
            </a:r>
          </a:p>
          <a:p>
            <a:pPr marL="354322" indent="-342891" defTabSz="609585">
              <a:spcBef>
                <a:spcPts val="91"/>
              </a:spcBef>
              <a:buFont typeface="Arial" panose="020B0604020202020204" pitchFamily="34" charset="0"/>
              <a:buChar char="•"/>
            </a:pPr>
            <a:endParaRPr lang="en-US" sz="3200" spc="-9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354322" indent="-342891" defTabSz="609585">
              <a:spcBef>
                <a:spcPts val="91"/>
              </a:spcBef>
              <a:buFont typeface="Arial" panose="020B0604020202020204" pitchFamily="34" charset="0"/>
              <a:buChar char="•"/>
            </a:pPr>
            <a:r>
              <a:rPr lang="en-US" sz="3200" spc="-9" dirty="0">
                <a:solidFill>
                  <a:prstClr val="black"/>
                </a:solidFill>
                <a:latin typeface="Calibri"/>
                <a:cs typeface="Calibri"/>
              </a:rPr>
              <a:t>Grain Oriented Electrical Steel (GOES)</a:t>
            </a:r>
          </a:p>
          <a:p>
            <a:pPr marL="354322" indent="-342891" defTabSz="609585">
              <a:spcBef>
                <a:spcPts val="91"/>
              </a:spcBef>
              <a:buFont typeface="Arial" panose="020B0604020202020204" pitchFamily="34" charset="0"/>
              <a:buChar char="•"/>
            </a:pPr>
            <a:endParaRPr lang="en-US" sz="3200" spc="-9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354322" indent="-342891" defTabSz="609585">
              <a:spcBef>
                <a:spcPts val="91"/>
              </a:spcBef>
              <a:buFont typeface="Arial" panose="020B0604020202020204" pitchFamily="34" charset="0"/>
              <a:buChar char="•"/>
            </a:pPr>
            <a:r>
              <a:rPr lang="en-US" sz="3200" spc="-9" dirty="0">
                <a:solidFill>
                  <a:prstClr val="black"/>
                </a:solidFill>
                <a:latin typeface="Calibri"/>
                <a:cs typeface="Calibri"/>
              </a:rPr>
              <a:t>Transformer Components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F58186-3EBC-DABC-6FD9-7C2D5940E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325369"/>
            <a:ext cx="3276451" cy="1956841"/>
          </a:xfrm>
        </p:spPr>
        <p:txBody>
          <a:bodyPr anchor="b">
            <a:normAutofit/>
          </a:bodyPr>
          <a:lstStyle/>
          <a:p>
            <a:r>
              <a:rPr lang="en-US" sz="4267"/>
              <a:t>When Will it End and What to do?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2586993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816558 w 2606040"/>
              <a:gd name="connsiteY1" fmla="*/ 0 h 18288"/>
              <a:gd name="connsiteX2" fmla="*/ 1633118 w 2606040"/>
              <a:gd name="connsiteY2" fmla="*/ 0 h 18288"/>
              <a:gd name="connsiteX3" fmla="*/ 2606040 w 2606040"/>
              <a:gd name="connsiteY3" fmla="*/ 0 h 18288"/>
              <a:gd name="connsiteX4" fmla="*/ 2606040 w 2606040"/>
              <a:gd name="connsiteY4" fmla="*/ 18288 h 18288"/>
              <a:gd name="connsiteX5" fmla="*/ 1815541 w 2606040"/>
              <a:gd name="connsiteY5" fmla="*/ 18288 h 18288"/>
              <a:gd name="connsiteX6" fmla="*/ 1025042 w 2606040"/>
              <a:gd name="connsiteY6" fmla="*/ 18288 h 18288"/>
              <a:gd name="connsiteX7" fmla="*/ 0 w 2606040"/>
              <a:gd name="connsiteY7" fmla="*/ 18288 h 18288"/>
              <a:gd name="connsiteX8" fmla="*/ 0 w 2606040"/>
              <a:gd name="connsiteY8" fmla="*/ 0 h 18288"/>
              <a:gd name="connsiteX0" fmla="*/ 0 w 2606040"/>
              <a:gd name="connsiteY0" fmla="*/ 0 h 18288"/>
              <a:gd name="connsiteX1" fmla="*/ 816558 w 2606040"/>
              <a:gd name="connsiteY1" fmla="*/ 0 h 18288"/>
              <a:gd name="connsiteX2" fmla="*/ 1737360 w 2606040"/>
              <a:gd name="connsiteY2" fmla="*/ 0 h 18288"/>
              <a:gd name="connsiteX3" fmla="*/ 2606040 w 2606040"/>
              <a:gd name="connsiteY3" fmla="*/ 0 h 18288"/>
              <a:gd name="connsiteX4" fmla="*/ 2606040 w 2606040"/>
              <a:gd name="connsiteY4" fmla="*/ 18288 h 18288"/>
              <a:gd name="connsiteX5" fmla="*/ 1711300 w 2606040"/>
              <a:gd name="connsiteY5" fmla="*/ 18288 h 18288"/>
              <a:gd name="connsiteX6" fmla="*/ 790498 w 2606040"/>
              <a:gd name="connsiteY6" fmla="*/ 18288 h 18288"/>
              <a:gd name="connsiteX7" fmla="*/ 0 w 2606040"/>
              <a:gd name="connsiteY7" fmla="*/ 18288 h 18288"/>
              <a:gd name="connsiteX8" fmla="*/ 0 w 260604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364106" y="-35191"/>
                  <a:pt x="548307" y="6186"/>
                  <a:pt x="816558" y="0"/>
                </a:cubicBezTo>
                <a:cubicBezTo>
                  <a:pt x="1046962" y="-1305"/>
                  <a:pt x="1438310" y="22150"/>
                  <a:pt x="1633118" y="0"/>
                </a:cubicBezTo>
                <a:cubicBezTo>
                  <a:pt x="1819375" y="-35351"/>
                  <a:pt x="2333607" y="18255"/>
                  <a:pt x="2606040" y="0"/>
                </a:cubicBezTo>
                <a:cubicBezTo>
                  <a:pt x="2605800" y="6808"/>
                  <a:pt x="2606146" y="13840"/>
                  <a:pt x="2606040" y="18288"/>
                </a:cubicBezTo>
                <a:cubicBezTo>
                  <a:pt x="2416551" y="12563"/>
                  <a:pt x="1953826" y="-9071"/>
                  <a:pt x="1815541" y="18288"/>
                </a:cubicBezTo>
                <a:cubicBezTo>
                  <a:pt x="1611980" y="-35354"/>
                  <a:pt x="1392505" y="-8208"/>
                  <a:pt x="1025042" y="18288"/>
                </a:cubicBezTo>
                <a:cubicBezTo>
                  <a:pt x="647629" y="-9864"/>
                  <a:pt x="224897" y="-25307"/>
                  <a:pt x="0" y="18288"/>
                </a:cubicBezTo>
                <a:cubicBezTo>
                  <a:pt x="-218" y="12866"/>
                  <a:pt x="629" y="5984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77113" y="34364"/>
                  <a:pt x="522068" y="-53928"/>
                  <a:pt x="816558" y="0"/>
                </a:cubicBezTo>
                <a:cubicBezTo>
                  <a:pt x="1156063" y="-4006"/>
                  <a:pt x="1287424" y="18500"/>
                  <a:pt x="1737360" y="0"/>
                </a:cubicBezTo>
                <a:cubicBezTo>
                  <a:pt x="2141223" y="-40763"/>
                  <a:pt x="2324226" y="59778"/>
                  <a:pt x="2606040" y="0"/>
                </a:cubicBezTo>
                <a:cubicBezTo>
                  <a:pt x="2606685" y="8770"/>
                  <a:pt x="2607730" y="14508"/>
                  <a:pt x="2606040" y="18288"/>
                </a:cubicBezTo>
                <a:cubicBezTo>
                  <a:pt x="2228954" y="13419"/>
                  <a:pt x="2025158" y="39509"/>
                  <a:pt x="1711300" y="18288"/>
                </a:cubicBezTo>
                <a:cubicBezTo>
                  <a:pt x="1398277" y="-56302"/>
                  <a:pt x="1064735" y="87356"/>
                  <a:pt x="790498" y="18288"/>
                </a:cubicBezTo>
                <a:cubicBezTo>
                  <a:pt x="490396" y="16720"/>
                  <a:pt x="409798" y="413"/>
                  <a:pt x="0" y="18288"/>
                </a:cubicBezTo>
                <a:cubicBezTo>
                  <a:pt x="-721" y="11384"/>
                  <a:pt x="74" y="5379"/>
                  <a:pt x="0" y="0"/>
                </a:cubicBezTo>
                <a:close/>
              </a:path>
              <a:path w="2606040" h="18288" fill="none" stroke="0" extrusionOk="0">
                <a:moveTo>
                  <a:pt x="0" y="0"/>
                </a:moveTo>
                <a:cubicBezTo>
                  <a:pt x="381277" y="-71273"/>
                  <a:pt x="579837" y="49321"/>
                  <a:pt x="816558" y="0"/>
                </a:cubicBezTo>
                <a:cubicBezTo>
                  <a:pt x="1059611" y="-29507"/>
                  <a:pt x="1431754" y="-4117"/>
                  <a:pt x="1633118" y="0"/>
                </a:cubicBezTo>
                <a:cubicBezTo>
                  <a:pt x="1807384" y="-39692"/>
                  <a:pt x="2324123" y="54024"/>
                  <a:pt x="2606040" y="0"/>
                </a:cubicBezTo>
                <a:cubicBezTo>
                  <a:pt x="2605961" y="7554"/>
                  <a:pt x="2605485" y="14173"/>
                  <a:pt x="2606040" y="18288"/>
                </a:cubicBezTo>
                <a:cubicBezTo>
                  <a:pt x="2365447" y="3668"/>
                  <a:pt x="1972588" y="36123"/>
                  <a:pt x="1815541" y="18288"/>
                </a:cubicBezTo>
                <a:cubicBezTo>
                  <a:pt x="1664842" y="14687"/>
                  <a:pt x="1334917" y="35253"/>
                  <a:pt x="1025042" y="18288"/>
                </a:cubicBezTo>
                <a:cubicBezTo>
                  <a:pt x="644989" y="2833"/>
                  <a:pt x="199365" y="-14731"/>
                  <a:pt x="0" y="18288"/>
                </a:cubicBezTo>
                <a:cubicBezTo>
                  <a:pt x="906" y="13210"/>
                  <a:pt x="825" y="616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1954530"/>
                      <a:gd name="connsiteY0" fmla="*/ 0 h 13716"/>
                      <a:gd name="connsiteX1" fmla="*/ 612419 w 1954530"/>
                      <a:gd name="connsiteY1" fmla="*/ 0 h 13716"/>
                      <a:gd name="connsiteX2" fmla="*/ 1224839 w 1954530"/>
                      <a:gd name="connsiteY2" fmla="*/ 0 h 13716"/>
                      <a:gd name="connsiteX3" fmla="*/ 1954530 w 1954530"/>
                      <a:gd name="connsiteY3" fmla="*/ 0 h 13716"/>
                      <a:gd name="connsiteX4" fmla="*/ 1954530 w 1954530"/>
                      <a:gd name="connsiteY4" fmla="*/ 13716 h 13716"/>
                      <a:gd name="connsiteX5" fmla="*/ 1361656 w 1954530"/>
                      <a:gd name="connsiteY5" fmla="*/ 13716 h 13716"/>
                      <a:gd name="connsiteX6" fmla="*/ 768782 w 1954530"/>
                      <a:gd name="connsiteY6" fmla="*/ 13716 h 13716"/>
                      <a:gd name="connsiteX7" fmla="*/ 0 w 1954530"/>
                      <a:gd name="connsiteY7" fmla="*/ 13716 h 13716"/>
                      <a:gd name="connsiteX8" fmla="*/ 0 w 1954530"/>
                      <a:gd name="connsiteY8" fmla="*/ 0 h 13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954530" h="13716" fill="none" extrusionOk="0">
                        <a:moveTo>
                          <a:pt x="0" y="0"/>
                        </a:moveTo>
                        <a:cubicBezTo>
                          <a:pt x="263949" y="-20781"/>
                          <a:pt x="441992" y="4675"/>
                          <a:pt x="612419" y="0"/>
                        </a:cubicBezTo>
                        <a:cubicBezTo>
                          <a:pt x="782846" y="-4675"/>
                          <a:pt x="1088224" y="-2059"/>
                          <a:pt x="1224839" y="0"/>
                        </a:cubicBezTo>
                        <a:cubicBezTo>
                          <a:pt x="1361454" y="2059"/>
                          <a:pt x="1758911" y="10303"/>
                          <a:pt x="1954530" y="0"/>
                        </a:cubicBezTo>
                        <a:cubicBezTo>
                          <a:pt x="1954459" y="5454"/>
                          <a:pt x="1954873" y="10566"/>
                          <a:pt x="1954530" y="13716"/>
                        </a:cubicBezTo>
                        <a:cubicBezTo>
                          <a:pt x="1801540" y="-4550"/>
                          <a:pt x="1485599" y="15419"/>
                          <a:pt x="1361656" y="13716"/>
                        </a:cubicBezTo>
                        <a:cubicBezTo>
                          <a:pt x="1237713" y="12013"/>
                          <a:pt x="1037409" y="41601"/>
                          <a:pt x="768782" y="13716"/>
                        </a:cubicBezTo>
                        <a:cubicBezTo>
                          <a:pt x="500155" y="-14169"/>
                          <a:pt x="158682" y="-16365"/>
                          <a:pt x="0" y="13716"/>
                        </a:cubicBezTo>
                        <a:cubicBezTo>
                          <a:pt x="-235" y="9389"/>
                          <a:pt x="206" y="4648"/>
                          <a:pt x="0" y="0"/>
                        </a:cubicBezTo>
                        <a:close/>
                      </a:path>
                      <a:path w="1954530" h="13716" stroke="0" extrusionOk="0">
                        <a:moveTo>
                          <a:pt x="0" y="0"/>
                        </a:moveTo>
                        <a:cubicBezTo>
                          <a:pt x="129542" y="-4148"/>
                          <a:pt x="357689" y="-1828"/>
                          <a:pt x="612419" y="0"/>
                        </a:cubicBezTo>
                        <a:cubicBezTo>
                          <a:pt x="867149" y="1828"/>
                          <a:pt x="977771" y="19744"/>
                          <a:pt x="1303020" y="0"/>
                        </a:cubicBezTo>
                        <a:cubicBezTo>
                          <a:pt x="1628269" y="-19744"/>
                          <a:pt x="1752991" y="30264"/>
                          <a:pt x="1954530" y="0"/>
                        </a:cubicBezTo>
                        <a:cubicBezTo>
                          <a:pt x="1954993" y="6385"/>
                          <a:pt x="1955103" y="10748"/>
                          <a:pt x="1954530" y="13716"/>
                        </a:cubicBezTo>
                        <a:cubicBezTo>
                          <a:pt x="1651685" y="-8724"/>
                          <a:pt x="1539842" y="30118"/>
                          <a:pt x="1283475" y="13716"/>
                        </a:cubicBezTo>
                        <a:cubicBezTo>
                          <a:pt x="1027108" y="-2686"/>
                          <a:pt x="796678" y="27349"/>
                          <a:pt x="592874" y="13716"/>
                        </a:cubicBezTo>
                        <a:cubicBezTo>
                          <a:pt x="389070" y="83"/>
                          <a:pt x="285698" y="-1520"/>
                          <a:pt x="0" y="13716"/>
                        </a:cubicBezTo>
                        <a:cubicBezTo>
                          <a:pt x="46" y="8554"/>
                          <a:pt x="-310" y="427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996B63-DC29-89F2-08A3-C645F1DFAC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060" y="2872899"/>
            <a:ext cx="3182691" cy="3320668"/>
          </a:xfrm>
        </p:spPr>
        <p:txBody>
          <a:bodyPr>
            <a:normAutofit/>
          </a:bodyPr>
          <a:lstStyle/>
          <a:p>
            <a:r>
              <a:rPr lang="en-US" sz="1600"/>
              <a:t>Slight Moderation in Lead Times</a:t>
            </a:r>
          </a:p>
          <a:p>
            <a:r>
              <a:rPr lang="en-US" sz="1600"/>
              <a:t>Expect Inflation Drivers to Continue in our Market</a:t>
            </a:r>
          </a:p>
          <a:p>
            <a:r>
              <a:rPr lang="en-US" sz="1600"/>
              <a:t>Forecasts and Capital Budgets</a:t>
            </a:r>
          </a:p>
          <a:p>
            <a:r>
              <a:rPr lang="en-US" sz="1600"/>
              <a:t>Internal Communications Critical </a:t>
            </a:r>
          </a:p>
          <a:p>
            <a:r>
              <a:rPr lang="en-US" sz="1600"/>
              <a:t>Communicate with Suppliers</a:t>
            </a:r>
          </a:p>
          <a:p>
            <a:r>
              <a:rPr lang="en-US" sz="1600"/>
              <a:t>Communicate with Members, Developers, and Political Leaders </a:t>
            </a:r>
          </a:p>
        </p:txBody>
      </p:sp>
      <p:pic>
        <p:nvPicPr>
          <p:cNvPr id="5" name="Picture 4" descr="Magnifying glass showing decling performance">
            <a:extLst>
              <a:ext uri="{FF2B5EF4-FFF2-40B4-BE49-F238E27FC236}">
                <a16:creationId xmlns:a16="http://schemas.microsoft.com/office/drawing/2014/main" id="{38E99ADB-F25F-D802-0CFE-FF1563C5D2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83777" y="13"/>
            <a:ext cx="5159081" cy="6857987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0519532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43452" y="2602295"/>
            <a:ext cx="760232" cy="1945657"/>
          </a:xfrm>
          <a:prstGeom prst="rect">
            <a:avLst/>
          </a:prstGeom>
          <a:solidFill>
            <a:srgbClr val="000000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7026" b="35169"/>
          <a:stretch>
            <a:fillRect/>
          </a:stretch>
        </p:blipFill>
        <p:spPr>
          <a:xfrm>
            <a:off x="136664" y="3594079"/>
            <a:ext cx="855119" cy="2413116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-243452" y="6172200"/>
            <a:ext cx="9630904" cy="927774"/>
            <a:chOff x="0" y="0"/>
            <a:chExt cx="6173410" cy="59470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73410" cy="594703"/>
            </a:xfrm>
            <a:custGeom>
              <a:avLst/>
              <a:gdLst/>
              <a:ahLst/>
              <a:cxnLst/>
              <a:rect l="l" t="t" r="r" b="b"/>
              <a:pathLst>
                <a:path w="6173410" h="594703">
                  <a:moveTo>
                    <a:pt x="0" y="0"/>
                  </a:moveTo>
                  <a:lnTo>
                    <a:pt x="6173410" y="0"/>
                  </a:lnTo>
                  <a:lnTo>
                    <a:pt x="6173410" y="594703"/>
                  </a:lnTo>
                  <a:lnTo>
                    <a:pt x="0" y="594703"/>
                  </a:lnTo>
                  <a:close/>
                </a:path>
              </a:pathLst>
            </a:custGeom>
            <a:solidFill>
              <a:srgbClr val="ED1B2E"/>
            </a:solidFill>
          </p:spPr>
        </p:sp>
      </p:grpSp>
      <p:sp>
        <p:nvSpPr>
          <p:cNvPr id="6" name="AutoShape 6"/>
          <p:cNvSpPr/>
          <p:nvPr/>
        </p:nvSpPr>
        <p:spPr>
          <a:xfrm>
            <a:off x="0" y="6153150"/>
            <a:ext cx="9144000" cy="19050"/>
          </a:xfrm>
          <a:prstGeom prst="line">
            <a:avLst/>
          </a:prstGeom>
          <a:ln w="762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5039768" y="3082999"/>
            <a:ext cx="3644599" cy="0"/>
          </a:xfrm>
          <a:prstGeom prst="line">
            <a:avLst/>
          </a:prstGeom>
          <a:ln w="38100" cap="flat">
            <a:solidFill>
              <a:srgbClr val="BDBDB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TextBox 12"/>
          <p:cNvSpPr txBox="1"/>
          <p:nvPr/>
        </p:nvSpPr>
        <p:spPr>
          <a:xfrm>
            <a:off x="5329435" y="1426310"/>
            <a:ext cx="3255765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Brian Sheridan, Executive Director, Morgan Stanley</a:t>
            </a:r>
            <a:endParaRPr lang="en-US" sz="3200" dirty="0"/>
          </a:p>
        </p:txBody>
      </p:sp>
      <p:grpSp>
        <p:nvGrpSpPr>
          <p:cNvPr id="8" name="Group 14">
            <a:extLst>
              <a:ext uri="{FF2B5EF4-FFF2-40B4-BE49-F238E27FC236}">
                <a16:creationId xmlns:a16="http://schemas.microsoft.com/office/drawing/2014/main" id="{E9C0280A-C84A-4131-DC2D-87A4C2E5F545}"/>
              </a:ext>
            </a:extLst>
          </p:cNvPr>
          <p:cNvGrpSpPr>
            <a:grpSpLocks noChangeAspect="1"/>
          </p:cNvGrpSpPr>
          <p:nvPr/>
        </p:nvGrpSpPr>
        <p:grpSpPr>
          <a:xfrm>
            <a:off x="1823522" y="1306948"/>
            <a:ext cx="2591876" cy="3257489"/>
            <a:chOff x="0" y="0"/>
            <a:chExt cx="6062980" cy="7620000"/>
          </a:xfrm>
        </p:grpSpPr>
        <p:sp>
          <p:nvSpPr>
            <p:cNvPr id="9" name="Freeform 15">
              <a:extLst>
                <a:ext uri="{FF2B5EF4-FFF2-40B4-BE49-F238E27FC236}">
                  <a16:creationId xmlns:a16="http://schemas.microsoft.com/office/drawing/2014/main" id="{3A1FE68E-876B-A5C8-0961-3DEBF2FCC79F}"/>
                </a:ext>
              </a:extLst>
            </p:cNvPr>
            <p:cNvSpPr/>
            <p:nvPr/>
          </p:nvSpPr>
          <p:spPr>
            <a:xfrm>
              <a:off x="-47104" y="91841"/>
              <a:ext cx="6157188" cy="7436317"/>
            </a:xfrm>
            <a:custGeom>
              <a:avLst/>
              <a:gdLst/>
              <a:ahLst/>
              <a:cxnLst/>
              <a:rect l="l" t="t" r="r" b="b"/>
              <a:pathLst>
                <a:path w="6157188" h="7436317">
                  <a:moveTo>
                    <a:pt x="3078594" y="5949"/>
                  </a:moveTo>
                  <a:cubicBezTo>
                    <a:pt x="2027358" y="0"/>
                    <a:pt x="1053959" y="706239"/>
                    <a:pt x="526979" y="1857245"/>
                  </a:cubicBezTo>
                  <a:cubicBezTo>
                    <a:pt x="0" y="3008251"/>
                    <a:pt x="0" y="4428067"/>
                    <a:pt x="526979" y="5579073"/>
                  </a:cubicBezTo>
                  <a:cubicBezTo>
                    <a:pt x="1053959" y="6730078"/>
                    <a:pt x="2027358" y="7436317"/>
                    <a:pt x="3078594" y="7430369"/>
                  </a:cubicBezTo>
                  <a:cubicBezTo>
                    <a:pt x="4129830" y="7436317"/>
                    <a:pt x="5103229" y="6730078"/>
                    <a:pt x="5630209" y="5579073"/>
                  </a:cubicBezTo>
                  <a:cubicBezTo>
                    <a:pt x="6157188" y="4428067"/>
                    <a:pt x="6157188" y="3008251"/>
                    <a:pt x="5630209" y="1857245"/>
                  </a:cubicBezTo>
                  <a:cubicBezTo>
                    <a:pt x="5103229" y="706240"/>
                    <a:pt x="4129830" y="0"/>
                    <a:pt x="3078594" y="5949"/>
                  </a:cubicBezTo>
                  <a:close/>
                </a:path>
              </a:pathLst>
            </a:custGeom>
            <a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6">
              <a:extLst>
                <a:ext uri="{FF2B5EF4-FFF2-40B4-BE49-F238E27FC236}">
                  <a16:creationId xmlns:a16="http://schemas.microsoft.com/office/drawing/2014/main" id="{EDE45203-CC84-C696-F823-AB5737A05020}"/>
                </a:ext>
              </a:extLst>
            </p:cNvPr>
            <p:cNvSpPr/>
            <p:nvPr/>
          </p:nvSpPr>
          <p:spPr>
            <a:xfrm>
              <a:off x="0" y="0"/>
              <a:ext cx="6062980" cy="7620000"/>
            </a:xfrm>
            <a:custGeom>
              <a:avLst/>
              <a:gdLst/>
              <a:ahLst/>
              <a:cxnLst/>
              <a:rect l="l" t="t" r="r" b="b"/>
              <a:pathLst>
                <a:path w="6062980" h="7620000">
                  <a:moveTo>
                    <a:pt x="3031490" y="7620000"/>
                  </a:moveTo>
                  <a:cubicBezTo>
                    <a:pt x="1360170" y="7620000"/>
                    <a:pt x="0" y="5910580"/>
                    <a:pt x="0" y="3810000"/>
                  </a:cubicBezTo>
                  <a:cubicBezTo>
                    <a:pt x="0" y="1709420"/>
                    <a:pt x="1360170" y="0"/>
                    <a:pt x="3031490" y="0"/>
                  </a:cubicBezTo>
                  <a:cubicBezTo>
                    <a:pt x="4702810" y="0"/>
                    <a:pt x="6062980" y="1709420"/>
                    <a:pt x="6062980" y="3810000"/>
                  </a:cubicBezTo>
                  <a:cubicBezTo>
                    <a:pt x="6062980" y="5910580"/>
                    <a:pt x="4702810" y="7620000"/>
                    <a:pt x="3031490" y="7620000"/>
                  </a:cubicBezTo>
                  <a:close/>
                  <a:moveTo>
                    <a:pt x="3031490" y="196850"/>
                  </a:moveTo>
                  <a:cubicBezTo>
                    <a:pt x="1468120" y="196850"/>
                    <a:pt x="196850" y="1817370"/>
                    <a:pt x="196850" y="3810000"/>
                  </a:cubicBezTo>
                  <a:cubicBezTo>
                    <a:pt x="196850" y="5802630"/>
                    <a:pt x="1468120" y="7423150"/>
                    <a:pt x="3031490" y="7423150"/>
                  </a:cubicBezTo>
                  <a:cubicBezTo>
                    <a:pt x="4594860" y="7423150"/>
                    <a:pt x="5866130" y="5802630"/>
                    <a:pt x="5866130" y="3810000"/>
                  </a:cubicBezTo>
                  <a:cubicBezTo>
                    <a:pt x="5866130" y="1817370"/>
                    <a:pt x="4594860" y="196850"/>
                    <a:pt x="3031490" y="19685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3" name="Picture 12" descr="A picture containing text, font, typography, graphics&#10;&#10;Description automatically generated">
            <a:extLst>
              <a:ext uri="{FF2B5EF4-FFF2-40B4-BE49-F238E27FC236}">
                <a16:creationId xmlns:a16="http://schemas.microsoft.com/office/drawing/2014/main" id="{95E8500F-716E-D876-D590-F35A53D4A0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100" y="5273618"/>
            <a:ext cx="2296267" cy="1148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0533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D5E1D63-26F4-BF03-7F73-210536CF335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5711C0-EAF9-E460-BD58-8A2DD5AA299D}"/>
              </a:ext>
            </a:extLst>
          </p:cNvPr>
          <p:cNvSpPr txBox="1"/>
          <p:nvPr/>
        </p:nvSpPr>
        <p:spPr>
          <a:xfrm>
            <a:off x="1866900" y="939800"/>
            <a:ext cx="632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Questions/Comments?</a:t>
            </a:r>
          </a:p>
        </p:txBody>
      </p:sp>
    </p:spTree>
    <p:extLst>
      <p:ext uri="{BB962C8B-B14F-4D97-AF65-F5344CB8AC3E}">
        <p14:creationId xmlns:p14="http://schemas.microsoft.com/office/powerpoint/2010/main" val="33653399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FE913-DB51-43C6-9B42-EA8CF3CD1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https://www.economy.com/dismal/graphs/release/CHT_R_usa_consumer_F9FF0637-6FED-4EE5-8E62-E8E33DCA4113.PNG">
            <a:extLst>
              <a:ext uri="{FF2B5EF4-FFF2-40B4-BE49-F238E27FC236}">
                <a16:creationId xmlns:a16="http://schemas.microsoft.com/office/drawing/2014/main" id="{61DDD639-2462-4EF0-8763-FD0D875A8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6" y="990600"/>
            <a:ext cx="8015288" cy="534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482126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43452" y="2602295"/>
            <a:ext cx="760232" cy="1945657"/>
          </a:xfrm>
          <a:prstGeom prst="rect">
            <a:avLst/>
          </a:prstGeom>
          <a:solidFill>
            <a:srgbClr val="000000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7026" b="35169"/>
          <a:stretch>
            <a:fillRect/>
          </a:stretch>
        </p:blipFill>
        <p:spPr>
          <a:xfrm>
            <a:off x="136664" y="3594079"/>
            <a:ext cx="855119" cy="2413116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-243452" y="6172200"/>
            <a:ext cx="9630904" cy="927774"/>
            <a:chOff x="0" y="0"/>
            <a:chExt cx="6173410" cy="59470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73410" cy="594703"/>
            </a:xfrm>
            <a:custGeom>
              <a:avLst/>
              <a:gdLst/>
              <a:ahLst/>
              <a:cxnLst/>
              <a:rect l="l" t="t" r="r" b="b"/>
              <a:pathLst>
                <a:path w="6173410" h="594703">
                  <a:moveTo>
                    <a:pt x="0" y="0"/>
                  </a:moveTo>
                  <a:lnTo>
                    <a:pt x="6173410" y="0"/>
                  </a:lnTo>
                  <a:lnTo>
                    <a:pt x="6173410" y="594703"/>
                  </a:lnTo>
                  <a:lnTo>
                    <a:pt x="0" y="594703"/>
                  </a:lnTo>
                  <a:close/>
                </a:path>
              </a:pathLst>
            </a:custGeom>
            <a:solidFill>
              <a:srgbClr val="ED1B2E"/>
            </a:solidFill>
          </p:spPr>
        </p:sp>
      </p:grpSp>
      <p:sp>
        <p:nvSpPr>
          <p:cNvPr id="6" name="AutoShape 6"/>
          <p:cNvSpPr/>
          <p:nvPr/>
        </p:nvSpPr>
        <p:spPr>
          <a:xfrm>
            <a:off x="0" y="6153150"/>
            <a:ext cx="9144000" cy="19050"/>
          </a:xfrm>
          <a:prstGeom prst="line">
            <a:avLst/>
          </a:prstGeom>
          <a:ln w="762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5039768" y="3082999"/>
            <a:ext cx="3644599" cy="0"/>
          </a:xfrm>
          <a:prstGeom prst="line">
            <a:avLst/>
          </a:prstGeom>
          <a:ln w="38100" cap="flat">
            <a:solidFill>
              <a:srgbClr val="BDBDB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TextBox 12"/>
          <p:cNvSpPr txBox="1"/>
          <p:nvPr/>
        </p:nvSpPr>
        <p:spPr>
          <a:xfrm>
            <a:off x="4947133" y="685800"/>
            <a:ext cx="4196867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6675" marR="0">
              <a:spcBef>
                <a:spcPts val="5"/>
              </a:spcBef>
              <a:spcAft>
                <a:spcPts val="0"/>
              </a:spcAft>
            </a:pPr>
            <a:r>
              <a:rPr lang="en-US" sz="2800" dirty="0">
                <a:effectLst/>
                <a:ea typeface="Times New Roman" panose="02020603050405020304" pitchFamily="18" charset="0"/>
              </a:rPr>
              <a:t>Mark Allred, Director of Talent Development &amp; Growth, Reveal Global Intelligence and</a:t>
            </a:r>
          </a:p>
          <a:p>
            <a:r>
              <a:rPr lang="en-US" sz="2800" dirty="0">
                <a:effectLst/>
                <a:ea typeface="Times New Roman" panose="02020603050405020304" pitchFamily="18" charset="0"/>
              </a:rPr>
              <a:t>Purpose-Driven Recruitment</a:t>
            </a:r>
            <a:endParaRPr lang="en-US" sz="2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506325-963E-AF31-4455-C5B69F68A5C3}"/>
              </a:ext>
            </a:extLst>
          </p:cNvPr>
          <p:cNvSpPr txBox="1"/>
          <p:nvPr/>
        </p:nvSpPr>
        <p:spPr>
          <a:xfrm>
            <a:off x="4947133" y="3299912"/>
            <a:ext cx="38145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6675" marR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Inflation’s Impact on Attracting and Retaining Talent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3" name="Group 20">
            <a:extLst>
              <a:ext uri="{FF2B5EF4-FFF2-40B4-BE49-F238E27FC236}">
                <a16:creationId xmlns:a16="http://schemas.microsoft.com/office/drawing/2014/main" id="{5210382B-CE16-B829-BF89-CBC5D52BC348}"/>
              </a:ext>
            </a:extLst>
          </p:cNvPr>
          <p:cNvGrpSpPr>
            <a:grpSpLocks noChangeAspect="1"/>
          </p:cNvGrpSpPr>
          <p:nvPr/>
        </p:nvGrpSpPr>
        <p:grpSpPr>
          <a:xfrm>
            <a:off x="1933835" y="952501"/>
            <a:ext cx="2594621" cy="3260938"/>
            <a:chOff x="0" y="0"/>
            <a:chExt cx="6062980" cy="7620000"/>
          </a:xfrm>
        </p:grpSpPr>
        <p:sp>
          <p:nvSpPr>
            <p:cNvPr id="14" name="Freeform 21">
              <a:extLst>
                <a:ext uri="{FF2B5EF4-FFF2-40B4-BE49-F238E27FC236}">
                  <a16:creationId xmlns:a16="http://schemas.microsoft.com/office/drawing/2014/main" id="{EABFB4D1-8800-9169-9C53-40B4FC9D28E9}"/>
                </a:ext>
              </a:extLst>
            </p:cNvPr>
            <p:cNvSpPr/>
            <p:nvPr/>
          </p:nvSpPr>
          <p:spPr>
            <a:xfrm>
              <a:off x="-47104" y="91841"/>
              <a:ext cx="6157188" cy="7436317"/>
            </a:xfrm>
            <a:custGeom>
              <a:avLst/>
              <a:gdLst/>
              <a:ahLst/>
              <a:cxnLst/>
              <a:rect l="l" t="t" r="r" b="b"/>
              <a:pathLst>
                <a:path w="6157188" h="7436317">
                  <a:moveTo>
                    <a:pt x="3078594" y="5949"/>
                  </a:moveTo>
                  <a:cubicBezTo>
                    <a:pt x="2027358" y="0"/>
                    <a:pt x="1053959" y="706239"/>
                    <a:pt x="526979" y="1857245"/>
                  </a:cubicBezTo>
                  <a:cubicBezTo>
                    <a:pt x="0" y="3008251"/>
                    <a:pt x="0" y="4428067"/>
                    <a:pt x="526979" y="5579073"/>
                  </a:cubicBezTo>
                  <a:cubicBezTo>
                    <a:pt x="1053959" y="6730078"/>
                    <a:pt x="2027358" y="7436317"/>
                    <a:pt x="3078594" y="7430369"/>
                  </a:cubicBezTo>
                  <a:cubicBezTo>
                    <a:pt x="4129830" y="7436317"/>
                    <a:pt x="5103229" y="6730078"/>
                    <a:pt x="5630209" y="5579073"/>
                  </a:cubicBezTo>
                  <a:cubicBezTo>
                    <a:pt x="6157188" y="4428067"/>
                    <a:pt x="6157188" y="3008251"/>
                    <a:pt x="5630209" y="1857245"/>
                  </a:cubicBezTo>
                  <a:cubicBezTo>
                    <a:pt x="5103229" y="706240"/>
                    <a:pt x="4129830" y="0"/>
                    <a:pt x="3078594" y="5949"/>
                  </a:cubicBezTo>
                  <a:close/>
                </a:path>
              </a:pathLst>
            </a:custGeom>
            <a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22">
              <a:extLst>
                <a:ext uri="{FF2B5EF4-FFF2-40B4-BE49-F238E27FC236}">
                  <a16:creationId xmlns:a16="http://schemas.microsoft.com/office/drawing/2014/main" id="{203033E4-225F-ED0B-79CA-E7F3F4B6CA7E}"/>
                </a:ext>
              </a:extLst>
            </p:cNvPr>
            <p:cNvSpPr/>
            <p:nvPr/>
          </p:nvSpPr>
          <p:spPr>
            <a:xfrm>
              <a:off x="0" y="0"/>
              <a:ext cx="6062980" cy="7620000"/>
            </a:xfrm>
            <a:custGeom>
              <a:avLst/>
              <a:gdLst/>
              <a:ahLst/>
              <a:cxnLst/>
              <a:rect l="l" t="t" r="r" b="b"/>
              <a:pathLst>
                <a:path w="6062980" h="7620000">
                  <a:moveTo>
                    <a:pt x="3031490" y="7620000"/>
                  </a:moveTo>
                  <a:cubicBezTo>
                    <a:pt x="1360170" y="7620000"/>
                    <a:pt x="0" y="5910580"/>
                    <a:pt x="0" y="3810000"/>
                  </a:cubicBezTo>
                  <a:cubicBezTo>
                    <a:pt x="0" y="1709420"/>
                    <a:pt x="1360170" y="0"/>
                    <a:pt x="3031490" y="0"/>
                  </a:cubicBezTo>
                  <a:cubicBezTo>
                    <a:pt x="4702810" y="0"/>
                    <a:pt x="6062980" y="1709420"/>
                    <a:pt x="6062980" y="3810000"/>
                  </a:cubicBezTo>
                  <a:cubicBezTo>
                    <a:pt x="6062980" y="5910580"/>
                    <a:pt x="4702810" y="7620000"/>
                    <a:pt x="3031490" y="7620000"/>
                  </a:cubicBezTo>
                  <a:close/>
                  <a:moveTo>
                    <a:pt x="3031490" y="196850"/>
                  </a:moveTo>
                  <a:cubicBezTo>
                    <a:pt x="1468120" y="196850"/>
                    <a:pt x="196850" y="1817370"/>
                    <a:pt x="196850" y="3810000"/>
                  </a:cubicBezTo>
                  <a:cubicBezTo>
                    <a:pt x="196850" y="5802630"/>
                    <a:pt x="1468120" y="7423150"/>
                    <a:pt x="3031490" y="7423150"/>
                  </a:cubicBezTo>
                  <a:cubicBezTo>
                    <a:pt x="4594860" y="7423150"/>
                    <a:pt x="5866130" y="5802630"/>
                    <a:pt x="5866130" y="3810000"/>
                  </a:cubicBezTo>
                  <a:cubicBezTo>
                    <a:pt x="5866130" y="1817370"/>
                    <a:pt x="4594860" y="196850"/>
                    <a:pt x="3031490" y="19685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8" name="Picture 7" descr="A picture containing text, font, typography, graphics&#10;&#10;Description automatically generated">
            <a:extLst>
              <a:ext uri="{FF2B5EF4-FFF2-40B4-BE49-F238E27FC236}">
                <a16:creationId xmlns:a16="http://schemas.microsoft.com/office/drawing/2014/main" id="{85818577-A1B7-085C-5CFD-5CEDE29437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300" y="5267268"/>
            <a:ext cx="2308967" cy="1154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12436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B6D2BFB4-FB96-A74A-FC46-280AD17829B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-1058963" y="130565"/>
            <a:ext cx="7147124" cy="70820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AB08B8-3DB3-4637-AE23-B8DB96D9FC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53266" y="1580806"/>
            <a:ext cx="3298534" cy="2090808"/>
          </a:xfrm>
        </p:spPr>
        <p:txBody>
          <a:bodyPr/>
          <a:lstStyle/>
          <a:p>
            <a:r>
              <a:rPr lang="en-US" sz="3600" dirty="0"/>
              <a:t>Power up your hiring &amp; retention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98AA37-E298-4CD8-9F0F-2123ACFD96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53266" y="3918924"/>
            <a:ext cx="3857625" cy="377375"/>
          </a:xfrm>
        </p:spPr>
        <p:txBody>
          <a:bodyPr/>
          <a:lstStyle/>
          <a:p>
            <a:r>
              <a:rPr lang="en-US" dirty="0"/>
              <a:t>Purpose-Driven real-world solutions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ABD7F97D-15E8-4032-B615-0562046B754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/>
          <a:stretch/>
        </p:blipFill>
        <p:spPr>
          <a:xfrm>
            <a:off x="533109" y="1743219"/>
            <a:ext cx="3979246" cy="3856790"/>
          </a:xfrm>
        </p:spPr>
      </p:pic>
    </p:spTree>
    <p:extLst>
      <p:ext uri="{BB962C8B-B14F-4D97-AF65-F5344CB8AC3E}">
        <p14:creationId xmlns:p14="http://schemas.microsoft.com/office/powerpoint/2010/main" val="316717206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45B3F35A-BE5B-60D6-D244-E15AA2DD3C1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9000"/>
          </a:blip>
          <a:stretch>
            <a:fillRect/>
          </a:stretch>
        </p:blipFill>
        <p:spPr>
          <a:xfrm>
            <a:off x="-473763" y="461359"/>
            <a:ext cx="5556385" cy="53326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8EF7BD-FE81-4B20-8DC5-0B3EB736F9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86375" y="2129072"/>
            <a:ext cx="3857625" cy="1568106"/>
          </a:xfrm>
        </p:spPr>
        <p:txBody>
          <a:bodyPr/>
          <a:lstStyle/>
          <a:p>
            <a:r>
              <a:rPr lang="en-US" dirty="0"/>
              <a:t>MARK ALLRED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FF0EFE-C50F-44EB-8978-B97795477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86375" y="3938610"/>
            <a:ext cx="3857625" cy="377375"/>
          </a:xfrm>
        </p:spPr>
        <p:txBody>
          <a:bodyPr/>
          <a:lstStyle/>
          <a:p>
            <a:r>
              <a:rPr lang="en-US" sz="1800" dirty="0"/>
              <a:t>DIRECTOR OF TALENT DEVELOPMENT &amp; Growth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CF143FEA-6E93-4548-8A9B-318F437CD88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/>
          <a:stretch/>
        </p:blipFill>
        <p:spPr/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A6F1AD-0ECC-050D-9BD2-E54EFDA98E92}"/>
              </a:ext>
            </a:extLst>
          </p:cNvPr>
          <p:cNvSpPr txBox="1"/>
          <p:nvPr/>
        </p:nvSpPr>
        <p:spPr>
          <a:xfrm>
            <a:off x="5286375" y="4446897"/>
            <a:ext cx="4735286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Reveal Global Intelligence</a:t>
            </a:r>
          </a:p>
        </p:txBody>
      </p:sp>
    </p:spTree>
    <p:extLst>
      <p:ext uri="{BB962C8B-B14F-4D97-AF65-F5344CB8AC3E}">
        <p14:creationId xmlns:p14="http://schemas.microsoft.com/office/powerpoint/2010/main" val="37379898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50832-0B36-43C5-98EC-4CD165D78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011" y="163006"/>
            <a:ext cx="3702908" cy="994172"/>
          </a:xfrm>
        </p:spPr>
        <p:txBody>
          <a:bodyPr/>
          <a:lstStyle/>
          <a:p>
            <a:r>
              <a:rPr lang="en-US" sz="3300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2A9C73-06ED-419B-81B5-491CBFC22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928" y="1310675"/>
            <a:ext cx="4035475" cy="3755258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 b="1" dirty="0">
                <a:solidFill>
                  <a:srgbClr val="002060"/>
                </a:solidFill>
                <a:latin typeface="+mj-lt"/>
              </a:rPr>
              <a:t>UNDERSTANDING CURRENT REALITIES: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00" dirty="0">
              <a:solidFill>
                <a:srgbClr val="002060"/>
              </a:solidFill>
              <a:latin typeface="+mj-lt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dirty="0">
                <a:solidFill>
                  <a:srgbClr val="002060"/>
                </a:solidFill>
                <a:latin typeface="+mj-lt"/>
              </a:rPr>
              <a:t>Economic Threats to Talent Acquisition &amp; Retention</a:t>
            </a:r>
          </a:p>
          <a:p>
            <a:pPr marL="0" indent="0">
              <a:lnSpc>
                <a:spcPct val="100000"/>
              </a:lnSpc>
              <a:buNone/>
            </a:pPr>
            <a:endParaRPr lang="en-US" sz="600" dirty="0">
              <a:solidFill>
                <a:srgbClr val="002060"/>
              </a:solidFill>
              <a:latin typeface="+mj-lt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dirty="0">
                <a:solidFill>
                  <a:srgbClr val="002060"/>
                </a:solidFill>
                <a:latin typeface="+mj-lt"/>
              </a:rPr>
              <a:t>Attracting &amp; Retaining the Next Generation of Workers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>
              <a:solidFill>
                <a:srgbClr val="002060"/>
              </a:solidFill>
              <a:latin typeface="+mj-lt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400" b="1" dirty="0">
                <a:solidFill>
                  <a:srgbClr val="002060"/>
                </a:solidFill>
                <a:latin typeface="+mj-lt"/>
              </a:rPr>
              <a:t>EXPLORING SOLUTIONS:</a:t>
            </a:r>
          </a:p>
          <a:p>
            <a:pPr marL="0" indent="0">
              <a:lnSpc>
                <a:spcPct val="100000"/>
              </a:lnSpc>
              <a:buNone/>
            </a:pPr>
            <a:endParaRPr lang="en-US" sz="600" b="1" dirty="0">
              <a:solidFill>
                <a:srgbClr val="002060"/>
              </a:solidFill>
              <a:latin typeface="+mj-lt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dirty="0">
                <a:solidFill>
                  <a:srgbClr val="002060"/>
                </a:solidFill>
                <a:latin typeface="+mj-lt"/>
              </a:rPr>
              <a:t>Assessing Your Hiring Strategy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050" dirty="0">
              <a:solidFill>
                <a:srgbClr val="002060"/>
              </a:solidFill>
              <a:latin typeface="+mj-lt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dirty="0">
                <a:solidFill>
                  <a:srgbClr val="002060"/>
                </a:solidFill>
                <a:latin typeface="+mj-lt"/>
              </a:rPr>
              <a:t>Creating a Culture Worth Staying For</a:t>
            </a:r>
          </a:p>
          <a:p>
            <a:pPr>
              <a:lnSpc>
                <a:spcPct val="100000"/>
              </a:lnSpc>
            </a:pPr>
            <a:endParaRPr lang="en-US" dirty="0">
              <a:solidFill>
                <a:srgbClr val="002060"/>
              </a:solidFill>
              <a:latin typeface="+mj-lt"/>
            </a:endParaRPr>
          </a:p>
          <a:p>
            <a:pPr>
              <a:lnSpc>
                <a:spcPct val="100000"/>
              </a:lnSpc>
            </a:pPr>
            <a:endParaRPr lang="en-US" dirty="0">
              <a:solidFill>
                <a:srgbClr val="002060"/>
              </a:solidFill>
              <a:latin typeface="+mj-lt"/>
            </a:endParaRPr>
          </a:p>
          <a:p>
            <a:pPr>
              <a:lnSpc>
                <a:spcPct val="100000"/>
              </a:lnSpc>
            </a:pPr>
            <a:endParaRPr lang="en-US" dirty="0">
              <a:solidFill>
                <a:srgbClr val="002060"/>
              </a:solidFill>
              <a:latin typeface="+mj-lt"/>
            </a:endParaRPr>
          </a:p>
          <a:p>
            <a:pPr>
              <a:lnSpc>
                <a:spcPct val="100000"/>
              </a:lnSpc>
            </a:pPr>
            <a:endParaRPr lang="en-US" dirty="0">
              <a:solidFill>
                <a:srgbClr val="002060"/>
              </a:solidFill>
              <a:latin typeface="+mj-lt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A241642C-CB49-4AA1-9EAD-3BCEA280B5B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/>
          <a:stretch/>
        </p:blipFill>
        <p:spPr>
          <a:xfrm>
            <a:off x="4413486" y="0"/>
            <a:ext cx="4730515" cy="465908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5C6BAC-F3F8-4AA0-B332-02F66357132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22772" y="6455740"/>
            <a:ext cx="220845" cy="187367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71654-96A5-4280-94F3-931C61A9F92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27443740-B259-72E9-CFF3-C1C8E3F76C0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13486" y="3429000"/>
            <a:ext cx="2077595" cy="2111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5613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 descr="Icon&#10;&#10;Description automatically generated">
            <a:extLst>
              <a:ext uri="{FF2B5EF4-FFF2-40B4-BE49-F238E27FC236}">
                <a16:creationId xmlns:a16="http://schemas.microsoft.com/office/drawing/2014/main" id="{31BEA7B2-2D14-A904-6C23-F37F01056E4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1027" y="3582311"/>
            <a:ext cx="3223681" cy="32756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BFCA16-8D78-4A87-9023-708458E3A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341" y="0"/>
            <a:ext cx="8362950" cy="710836"/>
          </a:xfrm>
        </p:spPr>
        <p:txBody>
          <a:bodyPr/>
          <a:lstStyle/>
          <a:p>
            <a:r>
              <a:rPr lang="en-US" sz="2800" dirty="0"/>
              <a:t>reality #1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073E3D0-6E1D-B696-C5D4-C743643268FE}"/>
              </a:ext>
            </a:extLst>
          </p:cNvPr>
          <p:cNvSpPr/>
          <p:nvPr/>
        </p:nvSpPr>
        <p:spPr>
          <a:xfrm>
            <a:off x="6650673" y="4150017"/>
            <a:ext cx="2104390" cy="2093128"/>
          </a:xfrm>
          <a:prstGeom prst="ellipse">
            <a:avLst/>
          </a:prstGeom>
          <a:solidFill>
            <a:srgbClr val="FE8002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923275B-CA44-B517-2207-41DBF7CDE21F}"/>
              </a:ext>
            </a:extLst>
          </p:cNvPr>
          <p:cNvSpPr/>
          <p:nvPr/>
        </p:nvSpPr>
        <p:spPr>
          <a:xfrm>
            <a:off x="6899438" y="4321702"/>
            <a:ext cx="1606861" cy="438259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9D92D44-8C0A-F526-9889-ABA84ED1CE19}"/>
              </a:ext>
            </a:extLst>
          </p:cNvPr>
          <p:cNvSpPr/>
          <p:nvPr/>
        </p:nvSpPr>
        <p:spPr>
          <a:xfrm>
            <a:off x="6841111" y="4424376"/>
            <a:ext cx="1693108" cy="160856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D1D5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6B6339-0438-45C4-D8D1-75FC4344BD21}"/>
              </a:ext>
            </a:extLst>
          </p:cNvPr>
          <p:cNvSpPr txBox="1"/>
          <p:nvPr/>
        </p:nvSpPr>
        <p:spPr>
          <a:xfrm>
            <a:off x="6899438" y="4411751"/>
            <a:ext cx="175397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0D1D51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86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D1D51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%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D1D51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A1D630E-F7ED-F9F8-3EDD-21108927A95A}"/>
              </a:ext>
            </a:extLst>
          </p:cNvPr>
          <p:cNvCxnSpPr>
            <a:cxnSpLocks/>
          </p:cNvCxnSpPr>
          <p:nvPr/>
        </p:nvCxnSpPr>
        <p:spPr>
          <a:xfrm>
            <a:off x="7687665" y="6024540"/>
            <a:ext cx="0" cy="210208"/>
          </a:xfrm>
          <a:prstGeom prst="line">
            <a:avLst/>
          </a:prstGeom>
          <a:ln w="412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34D5E7A-4A23-0482-7768-01552B13A180}"/>
              </a:ext>
            </a:extLst>
          </p:cNvPr>
          <p:cNvCxnSpPr>
            <a:cxnSpLocks/>
            <a:stCxn id="7" idx="4"/>
          </p:cNvCxnSpPr>
          <p:nvPr/>
        </p:nvCxnSpPr>
        <p:spPr>
          <a:xfrm flipH="1">
            <a:off x="6829302" y="6243145"/>
            <a:ext cx="873566" cy="0"/>
          </a:xfrm>
          <a:prstGeom prst="line">
            <a:avLst/>
          </a:prstGeom>
          <a:ln w="412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7CF67F0C-96F5-645D-E90C-D14D1430BF44}"/>
              </a:ext>
            </a:extLst>
          </p:cNvPr>
          <p:cNvSpPr txBox="1"/>
          <p:nvPr/>
        </p:nvSpPr>
        <p:spPr>
          <a:xfrm>
            <a:off x="1366350" y="5818879"/>
            <a:ext cx="55330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1D5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Survey respondents who ranked inflation as their organization’s top concern.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93A9A27-F9AC-AC2B-26B8-F95C45220290}"/>
              </a:ext>
            </a:extLst>
          </p:cNvPr>
          <p:cNvSpPr txBox="1"/>
          <p:nvPr/>
        </p:nvSpPr>
        <p:spPr>
          <a:xfrm rot="20246948">
            <a:off x="123664" y="1871866"/>
            <a:ext cx="96905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D1D5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Inflation hit a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E800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40-year-high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D1D5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D1D5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June of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D1D5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SHRM State of the Workplace Report 2022-2023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D1D5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356344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circle, graphics, symbol, design&#10;&#10;Description automatically generated">
            <a:extLst>
              <a:ext uri="{FF2B5EF4-FFF2-40B4-BE49-F238E27FC236}">
                <a16:creationId xmlns:a16="http://schemas.microsoft.com/office/drawing/2014/main" id="{D4CF7AE2-8EE6-B0AA-F55E-D56DE22E69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9407" y="4826816"/>
            <a:ext cx="1015093" cy="1015093"/>
          </a:xfrm>
          <a:prstGeom prst="rect">
            <a:avLst/>
          </a:prstGeom>
        </p:spPr>
      </p:pic>
      <p:pic>
        <p:nvPicPr>
          <p:cNvPr id="18" name="Picture 17" descr="A picture containing circle, graphics, symbol, design&#10;&#10;Description automatically generated">
            <a:extLst>
              <a:ext uri="{FF2B5EF4-FFF2-40B4-BE49-F238E27FC236}">
                <a16:creationId xmlns:a16="http://schemas.microsoft.com/office/drawing/2014/main" id="{F1A402F9-02A4-59CB-C9B6-0F7AB0DA9F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4724" y="1498129"/>
            <a:ext cx="1015093" cy="101509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2CCDCCB-FE34-BF95-FDD7-35EFD95EE2B9}"/>
              </a:ext>
            </a:extLst>
          </p:cNvPr>
          <p:cNvSpPr/>
          <p:nvPr/>
        </p:nvSpPr>
        <p:spPr>
          <a:xfrm>
            <a:off x="5250058" y="5034024"/>
            <a:ext cx="3899336" cy="600682"/>
          </a:xfrm>
          <a:prstGeom prst="rect">
            <a:avLst/>
          </a:prstGeom>
          <a:solidFill>
            <a:srgbClr val="FE8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46FF91F-92EC-8DBD-47F9-AB2FBAF3AA84}"/>
              </a:ext>
            </a:extLst>
          </p:cNvPr>
          <p:cNvSpPr/>
          <p:nvPr/>
        </p:nvSpPr>
        <p:spPr>
          <a:xfrm>
            <a:off x="4608094" y="4950033"/>
            <a:ext cx="814525" cy="768663"/>
          </a:xfrm>
          <a:prstGeom prst="ellipse">
            <a:avLst/>
          </a:prstGeom>
          <a:solidFill>
            <a:srgbClr val="0D1D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0ECDF1-CFCB-712C-7142-3C55ADCA0524}"/>
              </a:ext>
            </a:extLst>
          </p:cNvPr>
          <p:cNvSpPr/>
          <p:nvPr/>
        </p:nvSpPr>
        <p:spPr>
          <a:xfrm>
            <a:off x="0" y="1693501"/>
            <a:ext cx="3899336" cy="600682"/>
          </a:xfrm>
          <a:prstGeom prst="rect">
            <a:avLst/>
          </a:prstGeom>
          <a:solidFill>
            <a:srgbClr val="FE8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BA3E0D6-D256-E4EC-8822-534009271AF8}"/>
              </a:ext>
            </a:extLst>
          </p:cNvPr>
          <p:cNvSpPr/>
          <p:nvPr/>
        </p:nvSpPr>
        <p:spPr>
          <a:xfrm>
            <a:off x="3714650" y="1621344"/>
            <a:ext cx="815237" cy="768663"/>
          </a:xfrm>
          <a:prstGeom prst="ellipse">
            <a:avLst/>
          </a:prstGeom>
          <a:solidFill>
            <a:srgbClr val="0D1D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3A6F33C-3AFE-474E-AC15-C00F368C3C6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118390" y="1796609"/>
            <a:ext cx="3511427" cy="5364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>
                <a:solidFill>
                  <a:schemeClr val="bg1"/>
                </a:solidFill>
              </a:rPr>
              <a:t>PAY HIGHER WAGES</a:t>
            </a:r>
          </a:p>
        </p:txBody>
      </p:sp>
      <p:pic>
        <p:nvPicPr>
          <p:cNvPr id="29" name="Picture Placeholder 28" descr="Flying Money with solid fill">
            <a:extLst>
              <a:ext uri="{FF2B5EF4-FFF2-40B4-BE49-F238E27FC236}">
                <a16:creationId xmlns:a16="http://schemas.microsoft.com/office/drawing/2014/main" id="{F0E35123-11A3-CD40-A44F-8A81B9105639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841447" y="1739151"/>
            <a:ext cx="609773" cy="558893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015163-D5FD-4849-978B-77883FAF792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36636" y="2600480"/>
            <a:ext cx="3899336" cy="2846648"/>
          </a:xfrm>
        </p:spPr>
        <p:txBody>
          <a:bodyPr/>
          <a:lstStyle/>
          <a:p>
            <a:r>
              <a:rPr lang="en-US" sz="2800" dirty="0">
                <a:solidFill>
                  <a:srgbClr val="0D1D5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Only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4400" b="1" dirty="0">
                <a:solidFill>
                  <a:srgbClr val="FE800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45%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800" dirty="0">
                <a:solidFill>
                  <a:srgbClr val="0D1D5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of recruitment pros say their companies increased salaries enough to keep pace with inflation.</a:t>
            </a:r>
            <a:endParaRPr lang="en-US" sz="1800" dirty="0">
              <a:solidFill>
                <a:srgbClr val="0D1D51"/>
              </a:solidFill>
            </a:endParaRPr>
          </a:p>
        </p:txBody>
      </p:sp>
      <p:pic>
        <p:nvPicPr>
          <p:cNvPr id="31" name="Picture Placeholder 30" descr="Scissors with solid fill">
            <a:extLst>
              <a:ext uri="{FF2B5EF4-FFF2-40B4-BE49-F238E27FC236}">
                <a16:creationId xmlns:a16="http://schemas.microsoft.com/office/drawing/2014/main" id="{6BF407E9-98AE-2B40-90E3-1B14FC14FDB8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4694710" y="5033375"/>
            <a:ext cx="604485" cy="601974"/>
          </a:xfr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1EE8A19-6968-4C81-B180-20FEF61ADEE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04500" y="5182798"/>
            <a:ext cx="3622504" cy="45222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EVALUATE HIRING BUDGETS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1C0347-C2C9-46A2-B7A6-9653B525F7D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29059" y="6455739"/>
            <a:ext cx="220845" cy="187367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71654-96A5-4280-94F3-931C61A9F92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1A711ED-EBEF-5990-E3F9-D0DFE1D67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525" y="300051"/>
            <a:ext cx="8362950" cy="920336"/>
          </a:xfrm>
        </p:spPr>
        <p:txBody>
          <a:bodyPr/>
          <a:lstStyle/>
          <a:p>
            <a:r>
              <a:rPr lang="en-US" sz="2800" dirty="0"/>
              <a:t>Natural reactions to increased inflation that impact talent acquisition &amp; retention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06964E5-3EF9-0466-C272-9ED51415C6DD}"/>
              </a:ext>
            </a:extLst>
          </p:cNvPr>
          <p:cNvSpPr txBox="1">
            <a:spLocks/>
          </p:cNvSpPr>
          <p:nvPr/>
        </p:nvSpPr>
        <p:spPr>
          <a:xfrm>
            <a:off x="5108030" y="2790965"/>
            <a:ext cx="3899336" cy="284664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E800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55%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1D5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of US companies reported an increase in recruiting costs due to inflation.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CD4230-B10F-59EC-DF6C-253D94AD9D2C}"/>
              </a:ext>
            </a:extLst>
          </p:cNvPr>
          <p:cNvSpPr txBox="1"/>
          <p:nvPr/>
        </p:nvSpPr>
        <p:spPr>
          <a:xfrm>
            <a:off x="2862116" y="6354107"/>
            <a:ext cx="63082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According to the 2023 LinkedIn Future of Recruiting Report</a:t>
            </a:r>
          </a:p>
        </p:txBody>
      </p:sp>
    </p:spTree>
    <p:extLst>
      <p:ext uri="{BB962C8B-B14F-4D97-AF65-F5344CB8AC3E}">
        <p14:creationId xmlns:p14="http://schemas.microsoft.com/office/powerpoint/2010/main" val="29324484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9C4A554D-2FF4-D62D-0C4A-EDE38A1C032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89862" y="988536"/>
            <a:ext cx="4401784" cy="45398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3A9A18-93E0-4615-B7AA-B8C8FBB14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862" y="-121324"/>
            <a:ext cx="7945661" cy="1325563"/>
          </a:xfrm>
        </p:spPr>
        <p:txBody>
          <a:bodyPr/>
          <a:lstStyle/>
          <a:p>
            <a:r>
              <a:rPr lang="en-US" sz="2800" dirty="0"/>
              <a:t>reality #2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29305ED8-D39E-4A20-A7CB-7EC58B3E325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/>
          <a:stretch/>
        </p:blipFill>
        <p:spPr/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6FA09EA-4E8C-49BC-AC4A-6E3182318872}"/>
              </a:ext>
            </a:extLst>
          </p:cNvPr>
          <p:cNvSpPr txBox="1"/>
          <p:nvPr/>
        </p:nvSpPr>
        <p:spPr>
          <a:xfrm>
            <a:off x="2774732" y="6429783"/>
            <a:ext cx="625785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Calibri" panose="020F0502020204030204" pitchFamily="34" charset="0"/>
                <a:cs typeface="+mn-cs"/>
              </a:rPr>
              <a:t>National Rural Electric Cooperative Association (NRECA) Report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B92D6D3-764A-E357-32DF-F6D19B3BF730}"/>
              </a:ext>
            </a:extLst>
          </p:cNvPr>
          <p:cNvGrpSpPr/>
          <p:nvPr/>
        </p:nvGrpSpPr>
        <p:grpSpPr>
          <a:xfrm>
            <a:off x="-472966" y="2020197"/>
            <a:ext cx="4487917" cy="2187641"/>
            <a:chOff x="-472966" y="2020197"/>
            <a:chExt cx="4487917" cy="218764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CE33153-A526-3440-B5A0-B0316BAB546E}"/>
                </a:ext>
              </a:extLst>
            </p:cNvPr>
            <p:cNvSpPr txBox="1"/>
            <p:nvPr/>
          </p:nvSpPr>
          <p:spPr>
            <a:xfrm>
              <a:off x="-472966" y="2175859"/>
              <a:ext cx="4487917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9144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+mn-cs"/>
                </a:rPr>
                <a:t>            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D1D51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+mn-cs"/>
                </a:rPr>
                <a:t>of the rural electric industry's workforce is over the age of         and many will be retiring in the next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E8E0C8B-58E4-5518-0E42-EAE24FA43E0C}"/>
                </a:ext>
              </a:extLst>
            </p:cNvPr>
            <p:cNvSpPr txBox="1"/>
            <p:nvPr/>
          </p:nvSpPr>
          <p:spPr>
            <a:xfrm>
              <a:off x="367862" y="2020197"/>
              <a:ext cx="114037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E8002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+mn-cs"/>
                </a:rPr>
                <a:t>60% 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3F8F4B1-BCEF-78D0-DB2F-11A22F191D2C}"/>
                </a:ext>
              </a:extLst>
            </p:cNvPr>
            <p:cNvSpPr txBox="1"/>
            <p:nvPr/>
          </p:nvSpPr>
          <p:spPr>
            <a:xfrm>
              <a:off x="2349064" y="2792066"/>
              <a:ext cx="819807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E8002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+mn-cs"/>
                </a:rPr>
                <a:t>45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1421E2A-032F-F05D-0147-30CD6DEB26AD}"/>
                </a:ext>
              </a:extLst>
            </p:cNvPr>
            <p:cNvSpPr txBox="1"/>
            <p:nvPr/>
          </p:nvSpPr>
          <p:spPr>
            <a:xfrm>
              <a:off x="1021428" y="3499952"/>
              <a:ext cx="2049517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E8002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+mn-cs"/>
                </a:rPr>
                <a:t>10 years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+mn-cs"/>
                </a:rPr>
                <a:t>.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17301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1E093D29-3C59-CA2D-C3A7-3A5C614349A2}"/>
              </a:ext>
            </a:extLst>
          </p:cNvPr>
          <p:cNvSpPr/>
          <p:nvPr/>
        </p:nvSpPr>
        <p:spPr>
          <a:xfrm>
            <a:off x="0" y="1601701"/>
            <a:ext cx="4457577" cy="437321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5AE11DD2-6FEC-0A05-C482-9D6357C9AAA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2638" y="869723"/>
            <a:ext cx="1579395" cy="1568191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6B9BC5E2-0114-2CC9-0A09-D240A54D8633}"/>
              </a:ext>
            </a:extLst>
          </p:cNvPr>
          <p:cNvSpPr>
            <a:spLocks noChangeAspect="1"/>
          </p:cNvSpPr>
          <p:nvPr/>
        </p:nvSpPr>
        <p:spPr>
          <a:xfrm>
            <a:off x="1668778" y="1075798"/>
            <a:ext cx="1187114" cy="1119575"/>
          </a:xfrm>
          <a:prstGeom prst="ellipse">
            <a:avLst/>
          </a:prstGeom>
          <a:solidFill>
            <a:srgbClr val="00206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230CA4C2-87CA-E07C-7888-FA597ED2367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68667" y="1818872"/>
            <a:ext cx="830304" cy="843699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592243A6-E866-62A1-3D68-D97E954C5287}"/>
              </a:ext>
            </a:extLst>
          </p:cNvPr>
          <p:cNvSpPr>
            <a:spLocks noChangeAspect="1"/>
          </p:cNvSpPr>
          <p:nvPr/>
        </p:nvSpPr>
        <p:spPr>
          <a:xfrm>
            <a:off x="7375276" y="1954919"/>
            <a:ext cx="624078" cy="57749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BB985D-7833-4E74-AA1C-E9A4BC3CC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45962" y="180647"/>
            <a:ext cx="9144000" cy="920336"/>
          </a:xfrm>
        </p:spPr>
        <p:txBody>
          <a:bodyPr/>
          <a:lstStyle/>
          <a:p>
            <a:pPr algn="r"/>
            <a:r>
              <a:rPr lang="en-US" sz="2800" dirty="0">
                <a:solidFill>
                  <a:srgbClr val="0D1D51"/>
                </a:solidFill>
              </a:rPr>
              <a:t>A </a:t>
            </a:r>
            <a:r>
              <a:rPr lang="en-US" sz="2800" i="1" dirty="0">
                <a:solidFill>
                  <a:srgbClr val="FE8002"/>
                </a:solidFill>
              </a:rPr>
              <a:t>Proactive</a:t>
            </a:r>
            <a:r>
              <a:rPr lang="en-US" sz="2800" dirty="0"/>
              <a:t> response to managing inflation &amp; Attracting diverse talent</a:t>
            </a:r>
          </a:p>
        </p:txBody>
      </p:sp>
      <p:pic>
        <p:nvPicPr>
          <p:cNvPr id="83" name="Picture Placeholder 82" descr="Chess pieces with solid fill">
            <a:extLst>
              <a:ext uri="{FF2B5EF4-FFF2-40B4-BE49-F238E27FC236}">
                <a16:creationId xmlns:a16="http://schemas.microsoft.com/office/drawing/2014/main" id="{C881BE4E-5D69-E447-A036-5172F6570748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781762" y="1132803"/>
            <a:ext cx="961146" cy="942324"/>
          </a:xfr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E37A9B0-8DFC-4474-9F0A-612E661EF4EC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583981" y="2844676"/>
            <a:ext cx="3289613" cy="368973"/>
          </a:xfrm>
        </p:spPr>
        <p:txBody>
          <a:bodyPr/>
          <a:lstStyle/>
          <a:p>
            <a:r>
              <a:rPr lang="en-US" sz="2400" dirty="0">
                <a:solidFill>
                  <a:srgbClr val="0D1D51"/>
                </a:solidFill>
              </a:rPr>
              <a:t>Reinvent your hiring &amp; retention strategies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548D1D-2547-44FC-BACD-2BCD769E2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632" y="3709163"/>
            <a:ext cx="4127406" cy="2504663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D1D51"/>
                </a:solidFill>
              </a:rPr>
              <a:t>Attract emerging &amp; passive talent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D1D51"/>
                </a:solidFill>
              </a:rPr>
              <a:t>Hire for skill over experience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D1D51"/>
                </a:solidFill>
              </a:rPr>
              <a:t>Make wise TA technology investments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D1D51"/>
                </a:solidFill>
              </a:rPr>
              <a:t>Re-recruit your talent</a:t>
            </a:r>
          </a:p>
        </p:txBody>
      </p:sp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900B31E0-725B-4414-BD86-F34DA104673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/>
          <a:srcRect/>
          <a:stretch/>
        </p:blipFill>
        <p:spPr>
          <a:xfrm>
            <a:off x="4457577" y="1601701"/>
            <a:ext cx="4681116" cy="4373217"/>
          </a:xfrm>
        </p:spPr>
      </p:pic>
    </p:spTree>
    <p:extLst>
      <p:ext uri="{BB962C8B-B14F-4D97-AF65-F5344CB8AC3E}">
        <p14:creationId xmlns:p14="http://schemas.microsoft.com/office/powerpoint/2010/main" val="4602692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E9312C59-43D5-EBB7-8158-E6E470A3FD7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273683" y="1803400"/>
            <a:ext cx="8469934" cy="7784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64C2A7-EC84-4D8C-9CA2-F6AE46F51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72797"/>
            <a:ext cx="9144000" cy="705136"/>
          </a:xfrm>
        </p:spPr>
        <p:txBody>
          <a:bodyPr/>
          <a:lstStyle/>
          <a:p>
            <a:r>
              <a:rPr lang="en-US" dirty="0"/>
              <a:t>Reinvent your hiring &amp; Retention Strategy with a sense of </a:t>
            </a:r>
            <a:r>
              <a:rPr lang="en-US" i="1" dirty="0">
                <a:solidFill>
                  <a:srgbClr val="FE8002"/>
                </a:solidFill>
              </a:rPr>
              <a:t>purpose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9D82A855-CCB0-4075-B5EE-5CC6FD176DB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13492211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9BBAA5E8-6602-F031-B73A-A52796C1B47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4886" y="665294"/>
            <a:ext cx="981087" cy="101185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008D29C-6424-308A-8BE2-841665FE2391}"/>
              </a:ext>
            </a:extLst>
          </p:cNvPr>
          <p:cNvSpPr txBox="1"/>
          <p:nvPr/>
        </p:nvSpPr>
        <p:spPr>
          <a:xfrm>
            <a:off x="2155973" y="878835"/>
            <a:ext cx="61413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PURPOSE-DRIVEN RECRUITMENT™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haroni" panose="02010803020104030203" pitchFamily="2" charset="-79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5042693-8E98-6AAC-D1E8-A4A626A8F45C}"/>
              </a:ext>
            </a:extLst>
          </p:cNvPr>
          <p:cNvSpPr/>
          <p:nvPr/>
        </p:nvSpPr>
        <p:spPr>
          <a:xfrm>
            <a:off x="424543" y="1890693"/>
            <a:ext cx="4739268" cy="4588449"/>
          </a:xfrm>
          <a:prstGeom prst="ellipse">
            <a:avLst/>
          </a:prstGeom>
          <a:blipFill>
            <a:blip r:embed="rId5">
              <a:alphaModFix amt="95000"/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A12C504-08BE-5A91-7101-304321F913EC}"/>
              </a:ext>
            </a:extLst>
          </p:cNvPr>
          <p:cNvSpPr/>
          <p:nvPr/>
        </p:nvSpPr>
        <p:spPr>
          <a:xfrm>
            <a:off x="4048689" y="1890693"/>
            <a:ext cx="4739268" cy="4588449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 w="476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2E35D35A-7CD2-B721-2531-9667729047F3}"/>
              </a:ext>
            </a:extLst>
          </p:cNvPr>
          <p:cNvSpPr/>
          <p:nvPr/>
        </p:nvSpPr>
        <p:spPr>
          <a:xfrm>
            <a:off x="424543" y="1890693"/>
            <a:ext cx="4739268" cy="4588449"/>
          </a:xfrm>
          <a:prstGeom prst="ellipse">
            <a:avLst/>
          </a:prstGeom>
          <a:noFill/>
          <a:ln w="476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C99850FF-E334-52BA-D62F-511369654263}"/>
              </a:ext>
            </a:extLst>
          </p:cNvPr>
          <p:cNvSpPr/>
          <p:nvPr/>
        </p:nvSpPr>
        <p:spPr>
          <a:xfrm>
            <a:off x="4048689" y="1890693"/>
            <a:ext cx="4739268" cy="4588449"/>
          </a:xfrm>
          <a:prstGeom prst="ellipse">
            <a:avLst/>
          </a:prstGeom>
          <a:solidFill>
            <a:schemeClr val="accent1">
              <a:lumMod val="75000"/>
              <a:alpha val="38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FEF0E7E2-6E66-AA60-D6EF-5722EC06CBD1}"/>
              </a:ext>
            </a:extLst>
          </p:cNvPr>
          <p:cNvSpPr/>
          <p:nvPr/>
        </p:nvSpPr>
        <p:spPr>
          <a:xfrm>
            <a:off x="442215" y="1890691"/>
            <a:ext cx="4739268" cy="4588449"/>
          </a:xfrm>
          <a:prstGeom prst="ellipse">
            <a:avLst/>
          </a:prstGeom>
          <a:solidFill>
            <a:schemeClr val="accent1">
              <a:lumMod val="75000"/>
              <a:alpha val="38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A73E819-1522-56FF-9DB3-656303B22D81}"/>
              </a:ext>
            </a:extLst>
          </p:cNvPr>
          <p:cNvSpPr/>
          <p:nvPr/>
        </p:nvSpPr>
        <p:spPr>
          <a:xfrm>
            <a:off x="4076186" y="2855706"/>
            <a:ext cx="1087625" cy="2783094"/>
          </a:xfrm>
          <a:prstGeom prst="ellipse">
            <a:avLst/>
          </a:prstGeom>
          <a:solidFill>
            <a:srgbClr val="FE8002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42BAF794-5AD5-8FFD-5F77-A75B4209C756}"/>
              </a:ext>
            </a:extLst>
          </p:cNvPr>
          <p:cNvCxnSpPr>
            <a:cxnSpLocks/>
          </p:cNvCxnSpPr>
          <p:nvPr/>
        </p:nvCxnSpPr>
        <p:spPr>
          <a:xfrm>
            <a:off x="4608981" y="1463610"/>
            <a:ext cx="29882" cy="1913975"/>
          </a:xfrm>
          <a:prstGeom prst="straightConnector1">
            <a:avLst/>
          </a:prstGeom>
          <a:ln w="260350">
            <a:solidFill>
              <a:srgbClr val="FE800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51234C73-8873-72BE-7663-84716F38C5A8}"/>
              </a:ext>
            </a:extLst>
          </p:cNvPr>
          <p:cNvSpPr txBox="1"/>
          <p:nvPr/>
        </p:nvSpPr>
        <p:spPr>
          <a:xfrm>
            <a:off x="1390324" y="3123087"/>
            <a:ext cx="266819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Care for  the Business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9F7CE68-A324-711F-5CFF-F2FCCF547FE0}"/>
              </a:ext>
            </a:extLst>
          </p:cNvPr>
          <p:cNvSpPr txBox="1"/>
          <p:nvPr/>
        </p:nvSpPr>
        <p:spPr>
          <a:xfrm>
            <a:off x="5199155" y="3123087"/>
            <a:ext cx="286016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Care for  the Candidate</a:t>
            </a:r>
          </a:p>
        </p:txBody>
      </p:sp>
    </p:spTree>
    <p:extLst>
      <p:ext uri="{BB962C8B-B14F-4D97-AF65-F5344CB8AC3E}">
        <p14:creationId xmlns:p14="http://schemas.microsoft.com/office/powerpoint/2010/main" val="2694036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229600" cy="1143000"/>
          </a:xfrm>
        </p:spPr>
        <p:txBody>
          <a:bodyPr/>
          <a:lstStyle/>
          <a:p>
            <a:pPr algn="ctr"/>
            <a:r>
              <a:rPr lang="en-US" dirty="0"/>
              <a:t>U.S. Economy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1275"/>
            <a:ext cx="7772400" cy="4313237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2400"/>
              </a:spcAft>
              <a:buNone/>
            </a:pPr>
            <a:endParaRPr lang="en-US" sz="2400" dirty="0"/>
          </a:p>
          <a:p>
            <a:pPr marL="0" indent="0">
              <a:spcBef>
                <a:spcPts val="0"/>
              </a:spcBef>
              <a:spcAft>
                <a:spcPts val="2400"/>
              </a:spcAft>
              <a:buNone/>
            </a:pPr>
            <a:endParaRPr lang="en-US" sz="2400" dirty="0"/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sz="2400" dirty="0"/>
              <a:t>Average annual hourly earnings growth has declined from about 7% last summer to 4.4% through April</a:t>
            </a:r>
          </a:p>
          <a:p>
            <a:pPr marL="0" indent="0">
              <a:spcBef>
                <a:spcPts val="0"/>
              </a:spcBef>
              <a:spcAft>
                <a:spcPts val="2400"/>
              </a:spcAft>
              <a:buNone/>
            </a:pPr>
            <a:endParaRPr lang="en-US" sz="2400" dirty="0"/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sz="2400" dirty="0"/>
              <a:t>Low wage earners got the biggest bump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endParaRPr lang="en-US" sz="2400" dirty="0"/>
          </a:p>
          <a:p>
            <a:pPr marL="0" indent="0">
              <a:spcBef>
                <a:spcPts val="0"/>
              </a:spcBef>
              <a:spcAft>
                <a:spcPts val="2400"/>
              </a:spcAft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03986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E22317A-3036-E0AC-5F6F-1D85FBA21A2B}"/>
              </a:ext>
            </a:extLst>
          </p:cNvPr>
          <p:cNvSpPr/>
          <p:nvPr/>
        </p:nvSpPr>
        <p:spPr>
          <a:xfrm>
            <a:off x="0" y="5427323"/>
            <a:ext cx="9144000" cy="844743"/>
          </a:xfrm>
          <a:prstGeom prst="rect">
            <a:avLst/>
          </a:prstGeom>
          <a:solidFill>
            <a:srgbClr val="0D1D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32A55F-BA0F-9E4A-8BF3-45C77A93454A}"/>
              </a:ext>
            </a:extLst>
          </p:cNvPr>
          <p:cNvSpPr/>
          <p:nvPr/>
        </p:nvSpPr>
        <p:spPr>
          <a:xfrm>
            <a:off x="0" y="489857"/>
            <a:ext cx="9144000" cy="844743"/>
          </a:xfrm>
          <a:prstGeom prst="rect">
            <a:avLst/>
          </a:prstGeom>
          <a:solidFill>
            <a:srgbClr val="0D1D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9BBAA5E8-6602-F031-B73A-A52796C1B47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73585" y="86381"/>
            <a:ext cx="1457191" cy="15028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EFB91F-EC77-5E84-579D-45AF772AA30F}"/>
              </a:ext>
            </a:extLst>
          </p:cNvPr>
          <p:cNvSpPr txBox="1"/>
          <p:nvPr/>
        </p:nvSpPr>
        <p:spPr>
          <a:xfrm>
            <a:off x="221999" y="613403"/>
            <a:ext cx="34515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BUSINESS NEEDS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47CEFE-914F-FEBD-E7CD-71EEAE2B210F}"/>
              </a:ext>
            </a:extLst>
          </p:cNvPr>
          <p:cNvSpPr txBox="1"/>
          <p:nvPr/>
        </p:nvSpPr>
        <p:spPr>
          <a:xfrm>
            <a:off x="5130776" y="625027"/>
            <a:ext cx="37517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CANDIDATE NEEDS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C5B728C-AD10-5535-0DB3-096F57410F2C}"/>
              </a:ext>
            </a:extLst>
          </p:cNvPr>
          <p:cNvCxnSpPr/>
          <p:nvPr/>
        </p:nvCxnSpPr>
        <p:spPr>
          <a:xfrm>
            <a:off x="4438477" y="1536174"/>
            <a:ext cx="0" cy="4572000"/>
          </a:xfrm>
          <a:prstGeom prst="line">
            <a:avLst/>
          </a:prstGeom>
          <a:ln w="63500">
            <a:solidFill>
              <a:srgbClr val="0D1D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4678BD5-DC73-3A4C-E653-F4B7A7B618DF}"/>
              </a:ext>
            </a:extLst>
          </p:cNvPr>
          <p:cNvSpPr txBox="1"/>
          <p:nvPr/>
        </p:nvSpPr>
        <p:spPr>
          <a:xfrm>
            <a:off x="587410" y="5523399"/>
            <a:ext cx="31406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E8002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QUINTESSENCE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2922DD-9C3A-90EE-841F-F11476EE2806}"/>
              </a:ext>
            </a:extLst>
          </p:cNvPr>
          <p:cNvSpPr txBox="1"/>
          <p:nvPr/>
        </p:nvSpPr>
        <p:spPr>
          <a:xfrm>
            <a:off x="5261950" y="5523399"/>
            <a:ext cx="34034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E8002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CAREER DRIVERS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6EB360-D3C4-4A1E-2A04-9FD4A7E80D3B}"/>
              </a:ext>
            </a:extLst>
          </p:cNvPr>
          <p:cNvSpPr txBox="1"/>
          <p:nvPr/>
        </p:nvSpPr>
        <p:spPr>
          <a:xfrm>
            <a:off x="1404139" y="1690062"/>
            <a:ext cx="1507143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1D51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Speed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1D51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Cost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1D51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Diversity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1D51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Quality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1D51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Quantity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07FA37-2910-4A8A-A667-D586F54EB032}"/>
              </a:ext>
            </a:extLst>
          </p:cNvPr>
          <p:cNvSpPr txBox="1"/>
          <p:nvPr/>
        </p:nvSpPr>
        <p:spPr>
          <a:xfrm>
            <a:off x="4749442" y="1690062"/>
            <a:ext cx="4208204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1D51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Meaning of the Work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1D51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Leadership &amp; Management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1D51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The Environment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1D51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Professional Development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1D51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Compensation &amp; Benefits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A9DA0E-C94C-4F1C-E258-50AA71C0587D}"/>
              </a:ext>
            </a:extLst>
          </p:cNvPr>
          <p:cNvSpPr txBox="1"/>
          <p:nvPr/>
        </p:nvSpPr>
        <p:spPr>
          <a:xfrm>
            <a:off x="3553970" y="5631120"/>
            <a:ext cx="4363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E8002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TM</a:t>
            </a:r>
          </a:p>
        </p:txBody>
      </p:sp>
    </p:spTree>
    <p:extLst>
      <p:ext uri="{BB962C8B-B14F-4D97-AF65-F5344CB8AC3E}">
        <p14:creationId xmlns:p14="http://schemas.microsoft.com/office/powerpoint/2010/main" val="10505142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9BBAA5E8-6602-F031-B73A-A52796C1B47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80115" y="2140253"/>
            <a:ext cx="6193972" cy="597587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0AFAE2A2-B4FF-7CE8-816E-7D57F1503B74}"/>
              </a:ext>
            </a:extLst>
          </p:cNvPr>
          <p:cNvSpPr/>
          <p:nvPr/>
        </p:nvSpPr>
        <p:spPr>
          <a:xfrm>
            <a:off x="4719788" y="2638379"/>
            <a:ext cx="5147280" cy="4969194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EFB91F-EC77-5E84-579D-45AF772AA30F}"/>
              </a:ext>
            </a:extLst>
          </p:cNvPr>
          <p:cNvSpPr txBox="1"/>
          <p:nvPr/>
        </p:nvSpPr>
        <p:spPr>
          <a:xfrm>
            <a:off x="265541" y="286832"/>
            <a:ext cx="87804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1D51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THINGS TO CONSIDER ABOUT YOUR HIRING &amp; ONBOARDING PROCESS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6EB360-D3C4-4A1E-2A04-9FD4A7E80D3B}"/>
              </a:ext>
            </a:extLst>
          </p:cNvPr>
          <p:cNvSpPr txBox="1"/>
          <p:nvPr/>
        </p:nvSpPr>
        <p:spPr>
          <a:xfrm>
            <a:off x="258939" y="1444809"/>
            <a:ext cx="80729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D1D51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What hiring metrics are you tracking? Do you know your current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E8002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interview to hire ratio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D1D51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2EA1F5-C88D-5A4E-64D9-F241D124F9CC}"/>
              </a:ext>
            </a:extLst>
          </p:cNvPr>
          <p:cNvSpPr txBox="1"/>
          <p:nvPr/>
        </p:nvSpPr>
        <p:spPr>
          <a:xfrm>
            <a:off x="243769" y="2319441"/>
            <a:ext cx="54264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D1D51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How are you doing at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E8002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skill mapping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D1D51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for your open roles?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F93228-64BF-E8A6-8701-4A6113304490}"/>
              </a:ext>
            </a:extLst>
          </p:cNvPr>
          <p:cNvSpPr txBox="1"/>
          <p:nvPr/>
        </p:nvSpPr>
        <p:spPr>
          <a:xfrm>
            <a:off x="265541" y="3194073"/>
            <a:ext cx="44542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D1D51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Are you including a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E8002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performance profile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D1D51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in your job descriptions?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A9C85A-1C58-274F-A420-1897E3E41F3B}"/>
              </a:ext>
            </a:extLst>
          </p:cNvPr>
          <p:cNvSpPr txBox="1"/>
          <p:nvPr/>
        </p:nvSpPr>
        <p:spPr>
          <a:xfrm>
            <a:off x="269508" y="4068705"/>
            <a:ext cx="39432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D1D51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How is your onboarding program? Are new employees “hitting the ground running” or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E8002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“hitting the ground learning”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D1D51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F7F28E7-AA27-4EBC-30CB-FC6C73845012}"/>
              </a:ext>
            </a:extLst>
          </p:cNvPr>
          <p:cNvSpPr txBox="1"/>
          <p:nvPr/>
        </p:nvSpPr>
        <p:spPr>
          <a:xfrm>
            <a:off x="265541" y="5558890"/>
            <a:ext cx="3849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D1D51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What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E8002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upskilling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D1D51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 programs do you have in place?</a:t>
            </a:r>
          </a:p>
        </p:txBody>
      </p:sp>
    </p:spTree>
    <p:extLst>
      <p:ext uri="{BB962C8B-B14F-4D97-AF65-F5344CB8AC3E}">
        <p14:creationId xmlns:p14="http://schemas.microsoft.com/office/powerpoint/2010/main" val="26044499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28BE7252-CA61-749F-EA1C-49CC42EF6E0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283108" y="1662544"/>
            <a:ext cx="8574664" cy="78804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64C2A7-EC84-4D8C-9CA2-F6AE46F51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014" y="597215"/>
            <a:ext cx="8531603" cy="705136"/>
          </a:xfrm>
        </p:spPr>
        <p:txBody>
          <a:bodyPr/>
          <a:lstStyle/>
          <a:p>
            <a:r>
              <a:rPr lang="en-US" dirty="0"/>
              <a:t>Attract emerging talent (gen Z)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9D82A855-CCB0-4075-B5EE-5CC6FD176DB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/>
          <a:stretch/>
        </p:blipFill>
        <p:spPr>
          <a:xfrm>
            <a:off x="2238233" y="3357349"/>
            <a:ext cx="4701653" cy="3500651"/>
          </a:xfrm>
        </p:spPr>
      </p:pic>
    </p:spTree>
    <p:extLst>
      <p:ext uri="{BB962C8B-B14F-4D97-AF65-F5344CB8AC3E}">
        <p14:creationId xmlns:p14="http://schemas.microsoft.com/office/powerpoint/2010/main" val="31875330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F80996EB-1DBE-4B09-9BA6-889B9B8F33A7}"/>
              </a:ext>
            </a:extLst>
          </p:cNvPr>
          <p:cNvSpPr/>
          <p:nvPr/>
        </p:nvSpPr>
        <p:spPr>
          <a:xfrm>
            <a:off x="-22824" y="869647"/>
            <a:ext cx="9166823" cy="505235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9E5152-5BEB-40CA-8105-BF8D2A435A30}"/>
              </a:ext>
            </a:extLst>
          </p:cNvPr>
          <p:cNvSpPr txBox="1"/>
          <p:nvPr/>
        </p:nvSpPr>
        <p:spPr>
          <a:xfrm>
            <a:off x="279424" y="170781"/>
            <a:ext cx="49296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1D51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Attracting Gen Z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40EE6B1-456D-0313-F0FC-0F0B51FDB07E}"/>
              </a:ext>
            </a:extLst>
          </p:cNvPr>
          <p:cNvSpPr/>
          <p:nvPr/>
        </p:nvSpPr>
        <p:spPr>
          <a:xfrm>
            <a:off x="-346616" y="901461"/>
            <a:ext cx="5220174" cy="5020541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B6EB315-2D38-9336-8DD1-D903ADED3A12}"/>
              </a:ext>
            </a:extLst>
          </p:cNvPr>
          <p:cNvSpPr/>
          <p:nvPr/>
        </p:nvSpPr>
        <p:spPr>
          <a:xfrm>
            <a:off x="4304310" y="1090245"/>
            <a:ext cx="795236" cy="758756"/>
          </a:xfrm>
          <a:prstGeom prst="ellipse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82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%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gency FB" panose="020B0503020202020204" pitchFamily="34" charset="0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64715C9-C8B8-7DAA-5EE1-EB5E41FB96F6}"/>
              </a:ext>
            </a:extLst>
          </p:cNvPr>
          <p:cNvSpPr/>
          <p:nvPr/>
        </p:nvSpPr>
        <p:spPr>
          <a:xfrm>
            <a:off x="5005677" y="2432193"/>
            <a:ext cx="795236" cy="758756"/>
          </a:xfrm>
          <a:prstGeom prst="ellipse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60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%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gency FB" panose="020B0503020202020204" pitchFamily="34" charset="0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E066EC9-BB58-387D-751E-95D20DD6CB74}"/>
              </a:ext>
            </a:extLst>
          </p:cNvPr>
          <p:cNvSpPr/>
          <p:nvPr/>
        </p:nvSpPr>
        <p:spPr>
          <a:xfrm>
            <a:off x="5005677" y="3764888"/>
            <a:ext cx="795236" cy="758756"/>
          </a:xfrm>
          <a:prstGeom prst="ellipse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46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%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gency FB" panose="020B0503020202020204" pitchFamily="34" charset="0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CE88070-FDCF-6579-3EEB-C3F43CFECB0B}"/>
              </a:ext>
            </a:extLst>
          </p:cNvPr>
          <p:cNvSpPr/>
          <p:nvPr/>
        </p:nvSpPr>
        <p:spPr>
          <a:xfrm>
            <a:off x="4413800" y="4940777"/>
            <a:ext cx="795236" cy="758756"/>
          </a:xfrm>
          <a:prstGeom prst="ellipse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77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%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gency FB" panose="020B0503020202020204" pitchFamily="34" charset="0"/>
              <a:ea typeface="+mn-ea"/>
              <a:cs typeface="+mn-cs"/>
            </a:endParaRPr>
          </a:p>
        </p:txBody>
      </p:sp>
      <p:sp>
        <p:nvSpPr>
          <p:cNvPr id="7" name="Callout: Left Arrow 6">
            <a:extLst>
              <a:ext uri="{FF2B5EF4-FFF2-40B4-BE49-F238E27FC236}">
                <a16:creationId xmlns:a16="http://schemas.microsoft.com/office/drawing/2014/main" id="{B19F7BA9-E579-2E04-8022-EF866FAAAE9C}"/>
              </a:ext>
            </a:extLst>
          </p:cNvPr>
          <p:cNvSpPr/>
          <p:nvPr/>
        </p:nvSpPr>
        <p:spPr>
          <a:xfrm>
            <a:off x="5209036" y="1032881"/>
            <a:ext cx="2878915" cy="855867"/>
          </a:xfrm>
          <a:prstGeom prst="leftArrowCallout">
            <a:avLst>
              <a:gd name="adj1" fmla="val 50000"/>
              <a:gd name="adj2" fmla="val 19133"/>
              <a:gd name="adj3" fmla="val 25000"/>
              <a:gd name="adj4" fmla="val 9173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B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elieve the hiring process should wrap up in two weeks.</a:t>
            </a:r>
          </a:p>
        </p:txBody>
      </p:sp>
      <p:sp>
        <p:nvSpPr>
          <p:cNvPr id="18" name="Callout: Left Arrow 17">
            <a:extLst>
              <a:ext uri="{FF2B5EF4-FFF2-40B4-BE49-F238E27FC236}">
                <a16:creationId xmlns:a16="http://schemas.microsoft.com/office/drawing/2014/main" id="{B10D4E09-7F12-6054-3220-D3F02B967F86}"/>
              </a:ext>
            </a:extLst>
          </p:cNvPr>
          <p:cNvSpPr/>
          <p:nvPr/>
        </p:nvSpPr>
        <p:spPr>
          <a:xfrm>
            <a:off x="5933032" y="2367844"/>
            <a:ext cx="2878915" cy="852332"/>
          </a:xfrm>
          <a:prstGeom prst="leftArrowCallout">
            <a:avLst>
              <a:gd name="adj1" fmla="val 50000"/>
              <a:gd name="adj2" fmla="val 19133"/>
              <a:gd name="adj3" fmla="val 25000"/>
              <a:gd name="adj4" fmla="val 9173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Believe an application should take less than 15 min to complete.</a:t>
            </a:r>
          </a:p>
        </p:txBody>
      </p:sp>
      <p:sp>
        <p:nvSpPr>
          <p:cNvPr id="20" name="Callout: Left Arrow 19">
            <a:extLst>
              <a:ext uri="{FF2B5EF4-FFF2-40B4-BE49-F238E27FC236}">
                <a16:creationId xmlns:a16="http://schemas.microsoft.com/office/drawing/2014/main" id="{8FE5B57E-820A-0216-4DC1-BB65FE902326}"/>
              </a:ext>
            </a:extLst>
          </p:cNvPr>
          <p:cNvSpPr/>
          <p:nvPr/>
        </p:nvSpPr>
        <p:spPr>
          <a:xfrm>
            <a:off x="5933032" y="3699272"/>
            <a:ext cx="2726126" cy="852332"/>
          </a:xfrm>
          <a:prstGeom prst="leftArrowCallout">
            <a:avLst>
              <a:gd name="adj1" fmla="val 50000"/>
              <a:gd name="adj2" fmla="val 19133"/>
              <a:gd name="adj3" fmla="val 25000"/>
              <a:gd name="adj4" fmla="val 9173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Believe a job search will only take 3 weeks to a month.</a:t>
            </a:r>
          </a:p>
        </p:txBody>
      </p:sp>
      <p:sp>
        <p:nvSpPr>
          <p:cNvPr id="22" name="Callout: Left Arrow 21">
            <a:extLst>
              <a:ext uri="{FF2B5EF4-FFF2-40B4-BE49-F238E27FC236}">
                <a16:creationId xmlns:a16="http://schemas.microsoft.com/office/drawing/2014/main" id="{11D5D192-E19B-62A6-9A2A-B3C0DADDFC50}"/>
              </a:ext>
            </a:extLst>
          </p:cNvPr>
          <p:cNvSpPr/>
          <p:nvPr/>
        </p:nvSpPr>
        <p:spPr>
          <a:xfrm>
            <a:off x="5371841" y="4889517"/>
            <a:ext cx="3609353" cy="852332"/>
          </a:xfrm>
          <a:prstGeom prst="leftArrowCallout">
            <a:avLst>
              <a:gd name="adj1" fmla="val 50000"/>
              <a:gd name="adj2" fmla="val 19133"/>
              <a:gd name="adj3" fmla="val 25000"/>
              <a:gd name="adj4" fmla="val 9173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re more likely to interact with a job post if it includes the word “flexibility”.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E350A36-9ECE-BBD7-6644-9C5373DD36BC}"/>
              </a:ext>
            </a:extLst>
          </p:cNvPr>
          <p:cNvSpPr/>
          <p:nvPr/>
        </p:nvSpPr>
        <p:spPr>
          <a:xfrm rot="10800000">
            <a:off x="386953" y="-16721"/>
            <a:ext cx="943964" cy="11050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1EDC6F2-CC46-D3CB-5C8A-ABBC0845C84D}"/>
              </a:ext>
            </a:extLst>
          </p:cNvPr>
          <p:cNvSpPr/>
          <p:nvPr/>
        </p:nvSpPr>
        <p:spPr>
          <a:xfrm>
            <a:off x="386954" y="104200"/>
            <a:ext cx="943963" cy="45719"/>
          </a:xfrm>
          <a:prstGeom prst="rect">
            <a:avLst/>
          </a:prstGeom>
          <a:solidFill>
            <a:srgbClr val="FE8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ADA5E5D2-248D-CF38-EF79-E5E2C1544C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968" y="6409398"/>
            <a:ext cx="1311178" cy="3685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C660E62-2F40-E4AA-55D6-84DE845E473F}"/>
              </a:ext>
            </a:extLst>
          </p:cNvPr>
          <p:cNvSpPr txBox="1"/>
          <p:nvPr/>
        </p:nvSpPr>
        <p:spPr>
          <a:xfrm>
            <a:off x="3126586" y="6417882"/>
            <a:ext cx="60174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D1D51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2019 Yellow Recruiting Study &amp; Microsoft Research</a:t>
            </a: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721D5378-6CCC-C997-1684-FB5134644D6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00750" y="4719133"/>
            <a:ext cx="1914768" cy="175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4203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id="{05603C8E-B843-DC75-FB64-11C28530938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3000"/>
          </a:blip>
          <a:stretch>
            <a:fillRect/>
          </a:stretch>
        </p:blipFill>
        <p:spPr>
          <a:xfrm>
            <a:off x="2486344" y="1148311"/>
            <a:ext cx="5030168" cy="46229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63C2D9-0850-4620-BE32-11F44A927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525" y="-188327"/>
            <a:ext cx="8362950" cy="920336"/>
          </a:xfrm>
        </p:spPr>
        <p:txBody>
          <a:bodyPr/>
          <a:lstStyle/>
          <a:p>
            <a:r>
              <a:rPr lang="en-US" sz="2800" dirty="0"/>
              <a:t>What Gen z wants in a company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3F627F0-5035-36D1-0F2C-810706D9C28B}"/>
              </a:ext>
            </a:extLst>
          </p:cNvPr>
          <p:cNvSpPr/>
          <p:nvPr/>
        </p:nvSpPr>
        <p:spPr>
          <a:xfrm>
            <a:off x="4433686" y="3701513"/>
            <a:ext cx="1122298" cy="1070043"/>
          </a:xfrm>
          <a:prstGeom prst="ellipse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0892D9E-1576-22E3-FB27-6932E7315155}"/>
              </a:ext>
            </a:extLst>
          </p:cNvPr>
          <p:cNvSpPr txBox="1"/>
          <p:nvPr/>
        </p:nvSpPr>
        <p:spPr>
          <a:xfrm>
            <a:off x="5137085" y="3814527"/>
            <a:ext cx="28921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OMPENSATION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0CD4D27-CFB8-C123-9907-75DFADE13945}"/>
              </a:ext>
            </a:extLst>
          </p:cNvPr>
          <p:cNvSpPr/>
          <p:nvPr/>
        </p:nvSpPr>
        <p:spPr>
          <a:xfrm>
            <a:off x="4440279" y="2005042"/>
            <a:ext cx="1122298" cy="1070043"/>
          </a:xfrm>
          <a:prstGeom prst="ellipse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D988EBA-66A9-8507-F596-E7892B4698AD}"/>
              </a:ext>
            </a:extLst>
          </p:cNvPr>
          <p:cNvSpPr txBox="1"/>
          <p:nvPr/>
        </p:nvSpPr>
        <p:spPr>
          <a:xfrm>
            <a:off x="5137085" y="2134223"/>
            <a:ext cx="16273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ULTURE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DCE1F08-30C6-DD84-F102-E410A32D37F6}"/>
              </a:ext>
            </a:extLst>
          </p:cNvPr>
          <p:cNvCxnSpPr>
            <a:cxnSpLocks/>
          </p:cNvCxnSpPr>
          <p:nvPr/>
        </p:nvCxnSpPr>
        <p:spPr>
          <a:xfrm>
            <a:off x="677" y="3398224"/>
            <a:ext cx="9143323" cy="0"/>
          </a:xfrm>
          <a:prstGeom prst="line">
            <a:avLst/>
          </a:prstGeom>
          <a:ln w="76200">
            <a:solidFill>
              <a:srgbClr val="FF6600">
                <a:alpha val="76078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9E951565-884D-07F3-515B-FEE5E8AA4018}"/>
              </a:ext>
            </a:extLst>
          </p:cNvPr>
          <p:cNvSpPr/>
          <p:nvPr/>
        </p:nvSpPr>
        <p:spPr>
          <a:xfrm>
            <a:off x="-12246" y="1902374"/>
            <a:ext cx="4153321" cy="3258205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8" name="Picture 27" descr="A group of people holding hands&#10;&#10;Description automatically generated with medium confidence">
            <a:extLst>
              <a:ext uri="{FF2B5EF4-FFF2-40B4-BE49-F238E27FC236}">
                <a16:creationId xmlns:a16="http://schemas.microsoft.com/office/drawing/2014/main" id="{CFE35D69-36AD-CD9C-5548-EEEE2FC716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2199"/>
            <a:ext cx="3918933" cy="261293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E51D3AE-DC2E-633D-178E-B9011255127C}"/>
              </a:ext>
            </a:extLst>
          </p:cNvPr>
          <p:cNvSpPr txBox="1"/>
          <p:nvPr/>
        </p:nvSpPr>
        <p:spPr>
          <a:xfrm>
            <a:off x="5555984" y="6442102"/>
            <a:ext cx="35305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D1D51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According to a Glassdoor survey</a:t>
            </a:r>
          </a:p>
        </p:txBody>
      </p:sp>
    </p:spTree>
    <p:extLst>
      <p:ext uri="{BB962C8B-B14F-4D97-AF65-F5344CB8AC3E}">
        <p14:creationId xmlns:p14="http://schemas.microsoft.com/office/powerpoint/2010/main" val="673710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rallelogram 6">
            <a:extLst>
              <a:ext uri="{FF2B5EF4-FFF2-40B4-BE49-F238E27FC236}">
                <a16:creationId xmlns:a16="http://schemas.microsoft.com/office/drawing/2014/main" id="{EB753191-8061-52B9-73F2-CEE4E798EB07}"/>
              </a:ext>
            </a:extLst>
          </p:cNvPr>
          <p:cNvSpPr/>
          <p:nvPr/>
        </p:nvSpPr>
        <p:spPr>
          <a:xfrm>
            <a:off x="3876618" y="1320505"/>
            <a:ext cx="6339184" cy="3658912"/>
          </a:xfrm>
          <a:prstGeom prst="parallelogram">
            <a:avLst/>
          </a:prstGeom>
          <a:solidFill>
            <a:srgbClr val="0D1D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56C22B-08C8-7740-1FB1-2BD1B40A75D5}"/>
              </a:ext>
            </a:extLst>
          </p:cNvPr>
          <p:cNvSpPr txBox="1"/>
          <p:nvPr/>
        </p:nvSpPr>
        <p:spPr>
          <a:xfrm>
            <a:off x="4658937" y="2921540"/>
            <a:ext cx="289508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Be Relatable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C325E93-8152-98B0-5B89-B570EB3B5EB8}"/>
              </a:ext>
            </a:extLst>
          </p:cNvPr>
          <p:cNvSpPr txBox="1"/>
          <p:nvPr/>
        </p:nvSpPr>
        <p:spPr>
          <a:xfrm>
            <a:off x="5141259" y="1504250"/>
            <a:ext cx="40027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Simplify Your Hiring Process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74B49D9-FE0B-16BB-4D8A-8B15A161FE04}"/>
              </a:ext>
            </a:extLst>
          </p:cNvPr>
          <p:cNvSpPr txBox="1"/>
          <p:nvPr/>
        </p:nvSpPr>
        <p:spPr>
          <a:xfrm>
            <a:off x="4443489" y="3983168"/>
            <a:ext cx="444551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Promote Your Culture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B757141-5E15-B0DD-4D8A-6E2D3C3E31C7}"/>
              </a:ext>
            </a:extLst>
          </p:cNvPr>
          <p:cNvSpPr/>
          <p:nvPr/>
        </p:nvSpPr>
        <p:spPr>
          <a:xfrm rot="10800000">
            <a:off x="386953" y="-16721"/>
            <a:ext cx="943964" cy="11050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B0B82C7-B552-3BA7-3875-702365612ACD}"/>
              </a:ext>
            </a:extLst>
          </p:cNvPr>
          <p:cNvSpPr/>
          <p:nvPr/>
        </p:nvSpPr>
        <p:spPr>
          <a:xfrm>
            <a:off x="386954" y="104200"/>
            <a:ext cx="943963" cy="45719"/>
          </a:xfrm>
          <a:prstGeom prst="rect">
            <a:avLst/>
          </a:prstGeom>
          <a:solidFill>
            <a:srgbClr val="FE8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832DA5E7-D828-BA40-3B3B-44E2A48B4B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68" y="6409398"/>
            <a:ext cx="1311178" cy="368552"/>
          </a:xfrm>
          <a:prstGeom prst="rect">
            <a:avLst/>
          </a:prstGeom>
        </p:spPr>
      </p:pic>
      <p:sp>
        <p:nvSpPr>
          <p:cNvPr id="6" name="Parallelogram 5">
            <a:extLst>
              <a:ext uri="{FF2B5EF4-FFF2-40B4-BE49-F238E27FC236}">
                <a16:creationId xmlns:a16="http://schemas.microsoft.com/office/drawing/2014/main" id="{DE64DA3C-AD17-8908-C138-B648BFB58607}"/>
              </a:ext>
            </a:extLst>
          </p:cNvPr>
          <p:cNvSpPr/>
          <p:nvPr/>
        </p:nvSpPr>
        <p:spPr>
          <a:xfrm>
            <a:off x="-913297" y="1320506"/>
            <a:ext cx="5572233" cy="3658912"/>
          </a:xfrm>
          <a:prstGeom prst="parallelogram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9E5152-5BEB-40CA-8105-BF8D2A435A30}"/>
              </a:ext>
            </a:extLst>
          </p:cNvPr>
          <p:cNvSpPr txBox="1"/>
          <p:nvPr/>
        </p:nvSpPr>
        <p:spPr>
          <a:xfrm>
            <a:off x="123120" y="2549797"/>
            <a:ext cx="47335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TAKE ACTION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EB7B211-57C1-D4D4-6B72-A1919F913C3A}"/>
              </a:ext>
            </a:extLst>
          </p:cNvPr>
          <p:cNvSpPr/>
          <p:nvPr/>
        </p:nvSpPr>
        <p:spPr>
          <a:xfrm>
            <a:off x="0" y="1173379"/>
            <a:ext cx="9144000" cy="110508"/>
          </a:xfrm>
          <a:prstGeom prst="rect">
            <a:avLst/>
          </a:prstGeom>
          <a:solidFill>
            <a:srgbClr val="FE8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61699264-3BC2-9F49-87B8-D5913C5B45B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37729" y="5302182"/>
            <a:ext cx="1362915" cy="1252575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955E80B1-43BA-25E6-B3A8-F3E0EA2012A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45877" y="5327966"/>
            <a:ext cx="1362915" cy="1252575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03C39693-654D-A3E2-4944-DD2D1A93C9B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54025" y="5327966"/>
            <a:ext cx="1362915" cy="125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4134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F22624F5-9D0B-DF1D-59B6-DE1094A97BD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4000"/>
          </a:blip>
          <a:stretch>
            <a:fillRect/>
          </a:stretch>
        </p:blipFill>
        <p:spPr>
          <a:xfrm>
            <a:off x="631117" y="1841500"/>
            <a:ext cx="7881766" cy="72974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64C2A7-EC84-4D8C-9CA2-F6AE46F51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45117"/>
            <a:ext cx="9144000" cy="705136"/>
          </a:xfrm>
        </p:spPr>
        <p:txBody>
          <a:bodyPr/>
          <a:lstStyle/>
          <a:p>
            <a:r>
              <a:rPr lang="en-US" dirty="0"/>
              <a:t>Attract passive talent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9D82A855-CCB0-4075-B5EE-5CC6FD176DB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/>
          <a:stretch/>
        </p:blipFill>
        <p:spPr>
          <a:xfrm>
            <a:off x="2438400" y="3429000"/>
            <a:ext cx="4305300" cy="3396343"/>
          </a:xfrm>
        </p:spPr>
      </p:pic>
    </p:spTree>
    <p:extLst>
      <p:ext uri="{BB962C8B-B14F-4D97-AF65-F5344CB8AC3E}">
        <p14:creationId xmlns:p14="http://schemas.microsoft.com/office/powerpoint/2010/main" val="19461577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9C4A554D-2FF4-D62D-0C4A-EDE38A1C032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89862" y="988536"/>
            <a:ext cx="4401784" cy="45398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3A9A18-93E0-4615-B7AA-B8C8FBB14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862" y="-121324"/>
            <a:ext cx="7945661" cy="1325563"/>
          </a:xfrm>
        </p:spPr>
        <p:txBody>
          <a:bodyPr/>
          <a:lstStyle/>
          <a:p>
            <a:r>
              <a:rPr lang="en-US" sz="2800" dirty="0"/>
              <a:t>What is a passive candidate?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29305ED8-D39E-4A20-A7CB-7EC58B3E325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/>
          <a:stretch/>
        </p:blipFill>
        <p:spPr/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CE33153-A526-3440-B5A0-B0316BAB546E}"/>
              </a:ext>
            </a:extLst>
          </p:cNvPr>
          <p:cNvSpPr txBox="1"/>
          <p:nvPr/>
        </p:nvSpPr>
        <p:spPr>
          <a:xfrm>
            <a:off x="-472966" y="2175859"/>
            <a:ext cx="448791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A passive candidate is a</a:t>
            </a:r>
          </a:p>
          <a:p>
            <a:pPr marL="9144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9144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targeted professional that possesses the</a:t>
            </a:r>
          </a:p>
          <a:p>
            <a:pPr marL="9144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9144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who hasn’t applied.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D1D5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8E0C8B-58E4-5518-0E42-EAE24FA43E0C}"/>
              </a:ext>
            </a:extLst>
          </p:cNvPr>
          <p:cNvSpPr txBox="1"/>
          <p:nvPr/>
        </p:nvSpPr>
        <p:spPr>
          <a:xfrm>
            <a:off x="426376" y="3531149"/>
            <a:ext cx="34464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E800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desired skills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909E78-73D1-D6D8-1E6F-D12E1EC6ECA4}"/>
              </a:ext>
            </a:extLst>
          </p:cNvPr>
          <p:cNvSpPr txBox="1"/>
          <p:nvPr/>
        </p:nvSpPr>
        <p:spPr>
          <a:xfrm>
            <a:off x="410119" y="2380688"/>
            <a:ext cx="34464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E800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proactively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0245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D4EC9AA-0DCB-EC7D-AE57-9608748B5557}"/>
              </a:ext>
            </a:extLst>
          </p:cNvPr>
          <p:cNvSpPr/>
          <p:nvPr/>
        </p:nvSpPr>
        <p:spPr>
          <a:xfrm>
            <a:off x="1458685" y="5016408"/>
            <a:ext cx="7728857" cy="920336"/>
          </a:xfrm>
          <a:prstGeom prst="rect">
            <a:avLst/>
          </a:prstGeom>
          <a:solidFill>
            <a:srgbClr val="0D1D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E3F7BD7-357F-CE7D-9974-66A057720C23}"/>
              </a:ext>
            </a:extLst>
          </p:cNvPr>
          <p:cNvSpPr/>
          <p:nvPr/>
        </p:nvSpPr>
        <p:spPr>
          <a:xfrm>
            <a:off x="0" y="3247164"/>
            <a:ext cx="7728857" cy="920336"/>
          </a:xfrm>
          <a:prstGeom prst="rect">
            <a:avLst/>
          </a:prstGeom>
          <a:solidFill>
            <a:srgbClr val="0D1D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9A4FC7-A171-4C6C-DCA8-16E7A0F31D54}"/>
              </a:ext>
            </a:extLst>
          </p:cNvPr>
          <p:cNvSpPr/>
          <p:nvPr/>
        </p:nvSpPr>
        <p:spPr>
          <a:xfrm>
            <a:off x="1415143" y="1502229"/>
            <a:ext cx="7728857" cy="920336"/>
          </a:xfrm>
          <a:prstGeom prst="rect">
            <a:avLst/>
          </a:prstGeom>
          <a:solidFill>
            <a:srgbClr val="0D1D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63C2D9-0850-4620-BE32-11F44A927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456" y="-208990"/>
            <a:ext cx="6537846" cy="920336"/>
          </a:xfrm>
        </p:spPr>
        <p:txBody>
          <a:bodyPr/>
          <a:lstStyle/>
          <a:p>
            <a:r>
              <a:rPr lang="en-US" sz="2800" dirty="0"/>
              <a:t>Keys to landing passive talent</a:t>
            </a:r>
          </a:p>
        </p:txBody>
      </p: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9BBAA5E8-6602-F031-B73A-A52796C1B47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1041" y="1278445"/>
            <a:ext cx="1383701" cy="13679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D52CE13-8D01-EB23-2CE8-04F4EAA471A2}"/>
              </a:ext>
            </a:extLst>
          </p:cNvPr>
          <p:cNvSpPr txBox="1"/>
          <p:nvPr/>
        </p:nvSpPr>
        <p:spPr>
          <a:xfrm>
            <a:off x="2908627" y="1688047"/>
            <a:ext cx="33267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Skill-First Recruiting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75697B-F874-914F-FA55-E5A3F962EB07}"/>
              </a:ext>
            </a:extLst>
          </p:cNvPr>
          <p:cNvSpPr txBox="1"/>
          <p:nvPr/>
        </p:nvSpPr>
        <p:spPr>
          <a:xfrm>
            <a:off x="3000860" y="3429000"/>
            <a:ext cx="5426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Polite Persistence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126106-B492-84AD-E5AD-EF323B6BFB5F}"/>
              </a:ext>
            </a:extLst>
          </p:cNvPr>
          <p:cNvSpPr txBox="1"/>
          <p:nvPr/>
        </p:nvSpPr>
        <p:spPr>
          <a:xfrm>
            <a:off x="2908627" y="5214966"/>
            <a:ext cx="5426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Promote Your Brand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FD74D90-7373-AF75-8301-E92A52FFB3AA}"/>
              </a:ext>
            </a:extLst>
          </p:cNvPr>
          <p:cNvSpPr/>
          <p:nvPr/>
        </p:nvSpPr>
        <p:spPr>
          <a:xfrm>
            <a:off x="823681" y="1437720"/>
            <a:ext cx="1018422" cy="1049353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E17C131E-3C42-FE3E-C5B5-41D7D327810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18757" y="3035535"/>
            <a:ext cx="1383701" cy="1367902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5F177ADD-233E-C588-CD30-FC78E61CE03F}"/>
              </a:ext>
            </a:extLst>
          </p:cNvPr>
          <p:cNvSpPr/>
          <p:nvPr/>
        </p:nvSpPr>
        <p:spPr>
          <a:xfrm>
            <a:off x="7301397" y="3194810"/>
            <a:ext cx="1018422" cy="1049353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1867745C-0BD7-2572-7E0C-FBE4C12C75E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3292" y="4768317"/>
            <a:ext cx="1383701" cy="1367902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4C6217A4-91BF-B9C1-EB20-89C219EE0A1B}"/>
              </a:ext>
            </a:extLst>
          </p:cNvPr>
          <p:cNvSpPr/>
          <p:nvPr/>
        </p:nvSpPr>
        <p:spPr>
          <a:xfrm>
            <a:off x="905932" y="4927592"/>
            <a:ext cx="1018422" cy="1049353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Graphic 19" descr="Mining tools with solid fill">
            <a:extLst>
              <a:ext uri="{FF2B5EF4-FFF2-40B4-BE49-F238E27FC236}">
                <a16:creationId xmlns:a16="http://schemas.microsoft.com/office/drawing/2014/main" id="{FB62FE4C-F5C5-E8A4-1B42-8CCF2357D3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58079" y="1587584"/>
            <a:ext cx="749623" cy="749623"/>
          </a:xfrm>
          <a:prstGeom prst="rect">
            <a:avLst/>
          </a:prstGeom>
        </p:spPr>
      </p:pic>
      <p:pic>
        <p:nvPicPr>
          <p:cNvPr id="22" name="Graphic 21" descr="Repeat with solid fill">
            <a:extLst>
              <a:ext uri="{FF2B5EF4-FFF2-40B4-BE49-F238E27FC236}">
                <a16:creationId xmlns:a16="http://schemas.microsoft.com/office/drawing/2014/main" id="{3DE2A6FB-72C9-D92F-B8BC-403EA268CE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87459" y="3300158"/>
            <a:ext cx="836407" cy="836407"/>
          </a:xfrm>
          <a:prstGeom prst="rect">
            <a:avLst/>
          </a:prstGeom>
        </p:spPr>
      </p:pic>
      <p:pic>
        <p:nvPicPr>
          <p:cNvPr id="24" name="Graphic 23" descr="Megaphone with solid fill">
            <a:extLst>
              <a:ext uri="{FF2B5EF4-FFF2-40B4-BE49-F238E27FC236}">
                <a16:creationId xmlns:a16="http://schemas.microsoft.com/office/drawing/2014/main" id="{C0D4FCDC-6814-21F7-71DB-698F712CC0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13844" y="5032064"/>
            <a:ext cx="802595" cy="80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5401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517220D-292C-68A8-E2C9-466EF0E217C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8178" y="1518042"/>
            <a:ext cx="8385439" cy="82896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64C2A7-EC84-4D8C-9CA2-F6AE46F51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072" y="812906"/>
            <a:ext cx="7886700" cy="705136"/>
          </a:xfrm>
        </p:spPr>
        <p:txBody>
          <a:bodyPr/>
          <a:lstStyle/>
          <a:p>
            <a:r>
              <a:rPr lang="en-US" dirty="0"/>
              <a:t>Make wise investments in recruiting technology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9D82A855-CCB0-4075-B5EE-5CC6FD176DB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6225922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4861"/>
            <a:ext cx="8229600" cy="1143000"/>
          </a:xfrm>
        </p:spPr>
        <p:txBody>
          <a:bodyPr/>
          <a:lstStyle/>
          <a:p>
            <a:pPr algn="ctr"/>
            <a:r>
              <a:rPr lang="en-US" dirty="0"/>
              <a:t>U.S. Economy </a:t>
            </a:r>
            <a:r>
              <a:rPr lang="en-US" dirty="0">
                <a:sym typeface="Wingdings" panose="05000000000000000000" pitchFamily="2" charset="2"/>
              </a:rPr>
              <a:t> 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457200"/>
            <a:ext cx="7772400" cy="335280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The S&amp;P 500 Stock Index declined about 20% last year while the NASDAQ Index declined over 30%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Go see a movie </a:t>
            </a:r>
          </a:p>
          <a:p>
            <a:endParaRPr lang="en-US" dirty="0"/>
          </a:p>
          <a:p>
            <a:r>
              <a:rPr lang="en-US" dirty="0"/>
              <a:t>Midterm elections</a:t>
            </a:r>
          </a:p>
          <a:p>
            <a:endParaRPr lang="en-US" dirty="0"/>
          </a:p>
          <a:p>
            <a:r>
              <a:rPr lang="en-US" dirty="0"/>
              <a:t>Cash is back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89745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FC79AC-0F82-A301-4466-0920B94D51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447882" y="617011"/>
            <a:ext cx="6830592" cy="62409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63C2D9-0850-4620-BE32-11F44A927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456" y="83026"/>
            <a:ext cx="5857015" cy="920336"/>
          </a:xfrm>
        </p:spPr>
        <p:txBody>
          <a:bodyPr/>
          <a:lstStyle/>
          <a:p>
            <a:r>
              <a:rPr lang="en-US" sz="2800" dirty="0"/>
              <a:t>tools to proactively attract emerging candidates</a:t>
            </a:r>
          </a:p>
        </p:txBody>
      </p:sp>
      <p:pic>
        <p:nvPicPr>
          <p:cNvPr id="4098" name="Picture 2" descr="Blog – CALS Career Center | University of Arizona">
            <a:extLst>
              <a:ext uri="{FF2B5EF4-FFF2-40B4-BE49-F238E27FC236}">
                <a16:creationId xmlns:a16="http://schemas.microsoft.com/office/drawing/2014/main" id="{6D62AFD4-F1CD-763F-44BA-DFE2288DD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211" y="2250270"/>
            <a:ext cx="2646644" cy="1061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9895463F-A45D-A92B-0013-C38BB063F27A}"/>
              </a:ext>
            </a:extLst>
          </p:cNvPr>
          <p:cNvSpPr/>
          <p:nvPr/>
        </p:nvSpPr>
        <p:spPr>
          <a:xfrm>
            <a:off x="5060829" y="2781094"/>
            <a:ext cx="3740715" cy="3941988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00" name="Picture 4" descr="Students | Handshake">
            <a:extLst>
              <a:ext uri="{FF2B5EF4-FFF2-40B4-BE49-F238E27FC236}">
                <a16:creationId xmlns:a16="http://schemas.microsoft.com/office/drawing/2014/main" id="{E79FF648-4606-955A-4228-D797BFD0D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34" y="3737505"/>
            <a:ext cx="3282456" cy="1717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7FEFBAA5-29DA-119E-A95D-3B236297441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6200"/>
                    </a14:imgEffect>
                    <a14:imgEffect>
                      <a14:saturation sat="8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20739" y="3737505"/>
            <a:ext cx="1098573" cy="108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4162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110379C9-A65C-3172-5FC1-938A877337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03362"/>
            <a:ext cx="9144000" cy="36232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63C2D9-0850-4620-BE32-11F44A927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456" y="83026"/>
            <a:ext cx="5857015" cy="920336"/>
          </a:xfrm>
        </p:spPr>
        <p:txBody>
          <a:bodyPr/>
          <a:lstStyle/>
          <a:p>
            <a:r>
              <a:rPr lang="en-US" sz="2800" dirty="0"/>
              <a:t>tools to proactively target passive candidates</a:t>
            </a:r>
          </a:p>
        </p:txBody>
      </p:sp>
      <p:pic>
        <p:nvPicPr>
          <p:cNvPr id="14" name="Picture 13" descr="A purple and orange letters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EFD8DD04-211B-ACC5-A3EC-3B2B4520A3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1852" y="3449227"/>
            <a:ext cx="3704219" cy="732102"/>
          </a:xfrm>
          <a:prstGeom prst="rect">
            <a:avLst/>
          </a:prstGeom>
          <a:effectLst>
            <a:glow rad="190500">
              <a:schemeClr val="bg1">
                <a:alpha val="84000"/>
              </a:schemeClr>
            </a:glow>
          </a:effectLst>
        </p:spPr>
      </p:pic>
      <p:pic>
        <p:nvPicPr>
          <p:cNvPr id="16" name="Picture 15" descr="A picture containing font, text, screenshot, graphics&#10;&#10;Description automatically generated">
            <a:extLst>
              <a:ext uri="{FF2B5EF4-FFF2-40B4-BE49-F238E27FC236}">
                <a16:creationId xmlns:a16="http://schemas.microsoft.com/office/drawing/2014/main" id="{8C850116-FB8F-6CAE-BF87-5606B4359F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479" y="1146842"/>
            <a:ext cx="4125951" cy="1923112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9BBAA5E8-6602-F031-B73A-A52796C1B47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6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6129" y="337437"/>
            <a:ext cx="2833290" cy="292215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44BF1DD-67F5-CC50-78AA-6B26E677ADE1}"/>
              </a:ext>
            </a:extLst>
          </p:cNvPr>
          <p:cNvSpPr txBox="1"/>
          <p:nvPr/>
        </p:nvSpPr>
        <p:spPr>
          <a:xfrm>
            <a:off x="-435163" y="4823586"/>
            <a:ext cx="9389327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marR="0" lvl="2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0D1D51"/>
                </a:solidFill>
                <a:effectLst/>
                <a:uLnTx/>
                <a:uFillTx/>
                <a:latin typeface="Corbel"/>
                <a:ea typeface="Calibri" panose="020F0502020204030204" pitchFamily="34" charset="0"/>
                <a:cs typeface="+mn-cs"/>
              </a:rPr>
              <a:t>“The perception is that it’s harder to find people. The reality is that it’s easier than ever to find people. It’s just </a:t>
            </a:r>
            <a:r>
              <a:rPr kumimoji="0" 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FE8002"/>
                </a:solidFill>
                <a:effectLst/>
                <a:uLnTx/>
                <a:uFillTx/>
                <a:latin typeface="Corbel"/>
                <a:ea typeface="Calibri" panose="020F0502020204030204" pitchFamily="34" charset="0"/>
                <a:cs typeface="+mn-cs"/>
              </a:rPr>
              <a:t>harder to engage them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0D1D51"/>
                </a:solidFill>
                <a:effectLst/>
                <a:uLnTx/>
                <a:uFillTx/>
                <a:latin typeface="Corbel"/>
                <a:ea typeface="Calibri" panose="020F0502020204030204" pitchFamily="34" charset="0"/>
                <a:cs typeface="+mn-cs"/>
              </a:rPr>
              <a:t>—especially when that talent has 100 other companies coming after them.” </a:t>
            </a:r>
          </a:p>
          <a:p>
            <a:pPr marL="914400" marR="0" lvl="2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D1D51"/>
                </a:solidFill>
                <a:effectLst/>
                <a:uLnTx/>
                <a:uFillTx/>
                <a:latin typeface="Corbel"/>
                <a:ea typeface="Calibri" panose="020F0502020204030204" pitchFamily="34" charset="0"/>
                <a:cs typeface="+mn-cs"/>
              </a:rPr>
              <a:t>John Vlastelica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1D51"/>
                </a:solidFill>
                <a:effectLst/>
                <a:uLnTx/>
                <a:uFillTx/>
                <a:latin typeface="Corbel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D1D51"/>
                </a:solidFill>
                <a:effectLst/>
                <a:uLnTx/>
                <a:uFillTx/>
                <a:latin typeface="Corbel"/>
                <a:ea typeface="Calibri" panose="020F0502020204030204" pitchFamily="34" charset="0"/>
                <a:cs typeface="+mn-cs"/>
              </a:rPr>
              <a:t>Managing Director at Recruiting Toolbox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D1D51"/>
              </a:solidFill>
              <a:effectLst/>
              <a:uLnTx/>
              <a:uFillTx/>
              <a:latin typeface="Corbel"/>
              <a:ea typeface="Calibri" panose="020F050202020403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14146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3C2D9-0850-4620-BE32-11F44A927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456" y="83026"/>
            <a:ext cx="5857015" cy="573190"/>
          </a:xfrm>
        </p:spPr>
        <p:txBody>
          <a:bodyPr/>
          <a:lstStyle/>
          <a:p>
            <a:r>
              <a:rPr lang="en-US" sz="2800" dirty="0" err="1"/>
              <a:t>Linkedin</a:t>
            </a:r>
            <a:r>
              <a:rPr lang="en-US" sz="2800" dirty="0"/>
              <a:t> recruiter Search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692A58-063F-85E2-FB20-ADF26E4536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50312"/>
            <a:ext cx="9144000" cy="4357376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9BBAA5E8-6602-F031-B73A-A52796C1B47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89749" y="5766098"/>
            <a:ext cx="844871" cy="87137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972F4436-B490-C52F-2411-A8B1C3158AA1}"/>
              </a:ext>
            </a:extLst>
          </p:cNvPr>
          <p:cNvSpPr/>
          <p:nvPr/>
        </p:nvSpPr>
        <p:spPr>
          <a:xfrm>
            <a:off x="2807746" y="3550024"/>
            <a:ext cx="559398" cy="584815"/>
          </a:xfrm>
          <a:prstGeom prst="ellipse">
            <a:avLst/>
          </a:prstGeom>
          <a:solidFill>
            <a:schemeClr val="bg2">
              <a:lumMod val="75000"/>
              <a:alpha val="8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FE28925-5BD6-244F-8596-9075EF4BF39A}"/>
              </a:ext>
            </a:extLst>
          </p:cNvPr>
          <p:cNvSpPr/>
          <p:nvPr/>
        </p:nvSpPr>
        <p:spPr>
          <a:xfrm>
            <a:off x="3410174" y="3603812"/>
            <a:ext cx="753035" cy="129092"/>
          </a:xfrm>
          <a:prstGeom prst="rect">
            <a:avLst/>
          </a:prstGeom>
          <a:solidFill>
            <a:schemeClr val="bg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 descr="A picture containing font, text, screenshot, graphics&#10;&#10;Description automatically generated">
            <a:extLst>
              <a:ext uri="{FF2B5EF4-FFF2-40B4-BE49-F238E27FC236}">
                <a16:creationId xmlns:a16="http://schemas.microsoft.com/office/drawing/2014/main" id="{F1171C15-5106-0197-C041-5C66E7AE8C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3637" y="5707492"/>
            <a:ext cx="2120961" cy="988583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2A4136-75EE-C0F2-58A8-B8184236C3DD}"/>
              </a:ext>
            </a:extLst>
          </p:cNvPr>
          <p:cNvCxnSpPr/>
          <p:nvPr/>
        </p:nvCxnSpPr>
        <p:spPr>
          <a:xfrm>
            <a:off x="7874598" y="5766099"/>
            <a:ext cx="0" cy="871370"/>
          </a:xfrm>
          <a:prstGeom prst="line">
            <a:avLst/>
          </a:prstGeom>
          <a:ln w="25400">
            <a:solidFill>
              <a:srgbClr val="0D1D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E58F506-3C98-F3B2-6F4E-9347A153F564}"/>
              </a:ext>
            </a:extLst>
          </p:cNvPr>
          <p:cNvSpPr/>
          <p:nvPr/>
        </p:nvSpPr>
        <p:spPr>
          <a:xfrm>
            <a:off x="0" y="1195036"/>
            <a:ext cx="9143999" cy="72821"/>
          </a:xfrm>
          <a:prstGeom prst="rect">
            <a:avLst/>
          </a:prstGeom>
          <a:solidFill>
            <a:srgbClr val="FE8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36056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3C2D9-0850-4620-BE32-11F44A927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456" y="83026"/>
            <a:ext cx="5857015" cy="573190"/>
          </a:xfrm>
        </p:spPr>
        <p:txBody>
          <a:bodyPr/>
          <a:lstStyle/>
          <a:p>
            <a:r>
              <a:rPr lang="en-US" sz="2800" dirty="0"/>
              <a:t>Seekout people insights</a:t>
            </a:r>
          </a:p>
        </p:txBody>
      </p: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9BBAA5E8-6602-F031-B73A-A52796C1B47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54295" y="83026"/>
            <a:ext cx="844871" cy="8713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9D68FC-050D-BB00-D0EF-4E3720C531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1543" y="1055812"/>
            <a:ext cx="4267623" cy="25387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E50014-BA6D-B440-35E5-218E9C7FEC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834" y="1068132"/>
            <a:ext cx="4288434" cy="25387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9000A6-2531-9278-1909-56631B2F75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0735" y="3834728"/>
            <a:ext cx="4288432" cy="2444533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D6EE3B8-49EE-A501-6222-125429B9B8A5}"/>
              </a:ext>
            </a:extLst>
          </p:cNvPr>
          <p:cNvCxnSpPr/>
          <p:nvPr/>
        </p:nvCxnSpPr>
        <p:spPr>
          <a:xfrm>
            <a:off x="7992932" y="83026"/>
            <a:ext cx="0" cy="871370"/>
          </a:xfrm>
          <a:prstGeom prst="line">
            <a:avLst/>
          </a:prstGeom>
          <a:ln w="25400">
            <a:solidFill>
              <a:srgbClr val="0D1D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purple and orange letters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AB78A0E6-31F6-ABFC-39A7-769D49FD74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29430" y="269668"/>
            <a:ext cx="2210698" cy="436923"/>
          </a:xfrm>
          <a:prstGeom prst="rect">
            <a:avLst/>
          </a:prstGeom>
          <a:effectLst>
            <a:glow rad="190500">
              <a:schemeClr val="bg1">
                <a:alpha val="84000"/>
              </a:schemeClr>
            </a:glo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06CC381-523A-EE0A-5235-381476F7175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4833" y="3834728"/>
            <a:ext cx="4281921" cy="2418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3333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8ACA48-0764-80C2-2C88-3FB84CB18B60}"/>
              </a:ext>
            </a:extLst>
          </p:cNvPr>
          <p:cNvSpPr/>
          <p:nvPr/>
        </p:nvSpPr>
        <p:spPr>
          <a:xfrm>
            <a:off x="0" y="1826889"/>
            <a:ext cx="9143999" cy="72821"/>
          </a:xfrm>
          <a:prstGeom prst="rect">
            <a:avLst/>
          </a:prstGeom>
          <a:solidFill>
            <a:srgbClr val="FE8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50C0F8-E132-F0C6-060B-8BC9ADC397DA}"/>
              </a:ext>
            </a:extLst>
          </p:cNvPr>
          <p:cNvSpPr/>
          <p:nvPr/>
        </p:nvSpPr>
        <p:spPr>
          <a:xfrm>
            <a:off x="0" y="1924594"/>
            <a:ext cx="9144000" cy="2917372"/>
          </a:xfrm>
          <a:prstGeom prst="rect">
            <a:avLst/>
          </a:prstGeom>
          <a:solidFill>
            <a:srgbClr val="0D1D51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63C2D9-0850-4620-BE32-11F44A927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456" y="83026"/>
            <a:ext cx="7930175" cy="573190"/>
          </a:xfrm>
        </p:spPr>
        <p:txBody>
          <a:bodyPr/>
          <a:lstStyle/>
          <a:p>
            <a:r>
              <a:rPr lang="en-US" sz="2800" dirty="0"/>
              <a:t>Add </a:t>
            </a:r>
            <a:r>
              <a:rPr lang="en-US" sz="2800" dirty="0">
                <a:solidFill>
                  <a:srgbClr val="FE8002"/>
                </a:solidFill>
              </a:rPr>
              <a:t>automation</a:t>
            </a:r>
            <a:r>
              <a:rPr lang="en-US" sz="2800" dirty="0"/>
              <a:t> to your onboarding</a:t>
            </a:r>
          </a:p>
        </p:txBody>
      </p: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9BBAA5E8-6602-F031-B73A-A52796C1B47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46718" y="5903604"/>
            <a:ext cx="844871" cy="8713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4D0A44-B05B-C0EF-C692-71FDEFA4C6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928" y="925157"/>
            <a:ext cx="7324144" cy="4773361"/>
          </a:xfrm>
          <a:prstGeom prst="rect">
            <a:avLst/>
          </a:prstGeom>
          <a:ln>
            <a:solidFill>
              <a:srgbClr val="0D1D51"/>
            </a:solidFill>
          </a:ln>
        </p:spPr>
      </p:pic>
      <p:pic>
        <p:nvPicPr>
          <p:cNvPr id="5122" name="Picture 2" descr="Signin - Thinkific">
            <a:extLst>
              <a:ext uri="{FF2B5EF4-FFF2-40B4-BE49-F238E27FC236}">
                <a16:creationId xmlns:a16="http://schemas.microsoft.com/office/drawing/2014/main" id="{5DCCFE39-1721-86DB-B165-DC444AB93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875" y="6088812"/>
            <a:ext cx="3528508" cy="62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28FB2C5-8468-6B1C-3FB1-B909B5B611B0}"/>
              </a:ext>
            </a:extLst>
          </p:cNvPr>
          <p:cNvCxnSpPr/>
          <p:nvPr/>
        </p:nvCxnSpPr>
        <p:spPr>
          <a:xfrm>
            <a:off x="7777780" y="5903604"/>
            <a:ext cx="0" cy="871370"/>
          </a:xfrm>
          <a:prstGeom prst="line">
            <a:avLst/>
          </a:prstGeom>
          <a:ln w="25400">
            <a:solidFill>
              <a:srgbClr val="0D1D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77571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F5C406DA-2174-2B72-08A9-4D36CA04B2E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3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9053" y="1369483"/>
            <a:ext cx="8745893" cy="90201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64C2A7-EC84-4D8C-9CA2-F6AE46F51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541968"/>
            <a:ext cx="7886700" cy="705136"/>
          </a:xfrm>
        </p:spPr>
        <p:txBody>
          <a:bodyPr/>
          <a:lstStyle/>
          <a:p>
            <a:r>
              <a:rPr lang="en-US" dirty="0"/>
              <a:t>Re-Recruit your employees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9D82A855-CCB0-4075-B5EE-5CC6FD176DB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/>
          <a:stretch/>
        </p:blipFill>
        <p:spPr>
          <a:xfrm>
            <a:off x="2244780" y="3382383"/>
            <a:ext cx="4718081" cy="3475619"/>
          </a:xfrm>
        </p:spPr>
      </p:pic>
    </p:spTree>
    <p:extLst>
      <p:ext uri="{BB962C8B-B14F-4D97-AF65-F5344CB8AC3E}">
        <p14:creationId xmlns:p14="http://schemas.microsoft.com/office/powerpoint/2010/main" val="18333421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 descr="Single gear with solid fill">
            <a:extLst>
              <a:ext uri="{FF2B5EF4-FFF2-40B4-BE49-F238E27FC236}">
                <a16:creationId xmlns:a16="http://schemas.microsoft.com/office/drawing/2014/main" id="{FE29F58F-2575-E4AE-4D0F-4307F50512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72000" y="-217420"/>
            <a:ext cx="6945696" cy="69456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63C2D9-0850-4620-BE32-11F44A927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359" y="-217420"/>
            <a:ext cx="8331281" cy="920336"/>
          </a:xfrm>
        </p:spPr>
        <p:txBody>
          <a:bodyPr/>
          <a:lstStyle/>
          <a:p>
            <a:r>
              <a:rPr lang="en-US" sz="2800" dirty="0"/>
              <a:t>Re-Recruiting process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930319-BED2-731C-B66A-26504BC5AE6F}"/>
              </a:ext>
            </a:extLst>
          </p:cNvPr>
          <p:cNvSpPr txBox="1"/>
          <p:nvPr/>
        </p:nvSpPr>
        <p:spPr>
          <a:xfrm>
            <a:off x="286800" y="1080141"/>
            <a:ext cx="56083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D1D51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Occurs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E8002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Quarterly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D1D51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,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E8002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Bi-Annually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D1D51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 or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E8002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Annually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D1D51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 based on the vulnerability of your workforce.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0B78B9-DF89-321F-5B8A-C93F45BBDB01}"/>
              </a:ext>
            </a:extLst>
          </p:cNvPr>
          <p:cNvSpPr txBox="1"/>
          <p:nvPr/>
        </p:nvSpPr>
        <p:spPr>
          <a:xfrm>
            <a:off x="286800" y="2305433"/>
            <a:ext cx="56083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D1D51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Needs to be centered around what motivates your employees about their work. (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E8002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Career Drivers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D1D51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3EF72C-B213-E565-19EE-92BECCF36A65}"/>
              </a:ext>
            </a:extLst>
          </p:cNvPr>
          <p:cNvSpPr txBox="1"/>
          <p:nvPr/>
        </p:nvSpPr>
        <p:spPr>
          <a:xfrm>
            <a:off x="286800" y="3747451"/>
            <a:ext cx="56083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D1D51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Works best when it’s a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E8002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two-way conversation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D1D51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13B5D2-6E5D-BC8F-622A-09A2E6DA17F6}"/>
              </a:ext>
            </a:extLst>
          </p:cNvPr>
          <p:cNvSpPr txBox="1"/>
          <p:nvPr/>
        </p:nvSpPr>
        <p:spPr>
          <a:xfrm>
            <a:off x="286800" y="4671168"/>
            <a:ext cx="56083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D1D51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Best to align with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E8002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merit increase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D1D51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schedules.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F42EDBA6-4B0A-7C91-BB4A-58337BBCC6E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60141" y="2561826"/>
            <a:ext cx="1377499" cy="142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5522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3B068E3-CE3A-0D8E-5FED-4CDDE5F35306}"/>
              </a:ext>
            </a:extLst>
          </p:cNvPr>
          <p:cNvSpPr/>
          <p:nvPr/>
        </p:nvSpPr>
        <p:spPr>
          <a:xfrm>
            <a:off x="0" y="903496"/>
            <a:ext cx="4402183" cy="5389113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63C2D9-0850-4620-BE32-11F44A927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359" y="-217420"/>
            <a:ext cx="8331281" cy="920336"/>
          </a:xfrm>
        </p:spPr>
        <p:txBody>
          <a:bodyPr/>
          <a:lstStyle/>
          <a:p>
            <a:r>
              <a:rPr lang="en-US" sz="2800" dirty="0"/>
              <a:t>Re-recruiting form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3A36FE-1075-677B-D6E2-8F920897A7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2183" y="903496"/>
            <a:ext cx="4741817" cy="5389113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3B4B9788-3CDF-C9B8-6EE8-447445F22B7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74132" y="5747997"/>
            <a:ext cx="1056101" cy="108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3615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B9094752-DBE3-8548-014F-A093D220749B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75000"/>
          </a:blip>
          <a:stretch>
            <a:fillRect/>
          </a:stretch>
        </p:blipFill>
        <p:spPr>
          <a:xfrm>
            <a:off x="0" y="684024"/>
            <a:ext cx="9139465" cy="61221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63C2D9-0850-4620-BE32-11F44A927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359" y="-217420"/>
            <a:ext cx="8331281" cy="920336"/>
          </a:xfrm>
        </p:spPr>
        <p:txBody>
          <a:bodyPr/>
          <a:lstStyle/>
          <a:p>
            <a:r>
              <a:rPr lang="en-US" sz="2800" dirty="0"/>
              <a:t>summary</a:t>
            </a: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3B4B9788-3CDF-C9B8-6EE8-447445F22B7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8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5326" y="-92506"/>
            <a:ext cx="6828836" cy="704301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270580-46C3-BC01-A724-F4065A28EB86}"/>
              </a:ext>
            </a:extLst>
          </p:cNvPr>
          <p:cNvSpPr txBox="1">
            <a:spLocks/>
          </p:cNvSpPr>
          <p:nvPr/>
        </p:nvSpPr>
        <p:spPr>
          <a:xfrm>
            <a:off x="4092933" y="3507377"/>
            <a:ext cx="3312968" cy="2504663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D1D5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20D70A-C924-3912-8636-AB1BCF8024C4}"/>
              </a:ext>
            </a:extLst>
          </p:cNvPr>
          <p:cNvSpPr/>
          <p:nvPr/>
        </p:nvSpPr>
        <p:spPr>
          <a:xfrm>
            <a:off x="1628503" y="1106653"/>
            <a:ext cx="6270171" cy="868680"/>
          </a:xfrm>
          <a:prstGeom prst="roundRect">
            <a:avLst/>
          </a:prstGeom>
          <a:solidFill>
            <a:srgbClr val="0D1D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61C73B-5D32-C47B-3C52-1A0F045BF41B}"/>
              </a:ext>
            </a:extLst>
          </p:cNvPr>
          <p:cNvSpPr txBox="1"/>
          <p:nvPr/>
        </p:nvSpPr>
        <p:spPr>
          <a:xfrm>
            <a:off x="1628504" y="1259432"/>
            <a:ext cx="62701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Attract Emerging &amp; Passive Talent 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3E510543-235B-D7C1-65C4-355C4922C9AC}"/>
              </a:ext>
            </a:extLst>
          </p:cNvPr>
          <p:cNvSpPr/>
          <p:nvPr/>
        </p:nvSpPr>
        <p:spPr>
          <a:xfrm>
            <a:off x="1628503" y="2627957"/>
            <a:ext cx="6270171" cy="868680"/>
          </a:xfrm>
          <a:prstGeom prst="roundRect">
            <a:avLst/>
          </a:prstGeom>
          <a:solidFill>
            <a:srgbClr val="0D1D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2F30464-10A6-919E-3C83-322AD2C29650}"/>
              </a:ext>
            </a:extLst>
          </p:cNvPr>
          <p:cNvSpPr txBox="1"/>
          <p:nvPr/>
        </p:nvSpPr>
        <p:spPr>
          <a:xfrm>
            <a:off x="1628503" y="2780736"/>
            <a:ext cx="62701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Hire for Skill Over Experience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45E858F0-C7A0-3284-B7AB-5ECDE1441490}"/>
              </a:ext>
            </a:extLst>
          </p:cNvPr>
          <p:cNvSpPr/>
          <p:nvPr/>
        </p:nvSpPr>
        <p:spPr>
          <a:xfrm>
            <a:off x="1628502" y="4125305"/>
            <a:ext cx="6270171" cy="868680"/>
          </a:xfrm>
          <a:prstGeom prst="roundRect">
            <a:avLst/>
          </a:prstGeom>
          <a:solidFill>
            <a:srgbClr val="0D1D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72E914-6CD8-1E14-8D38-CD604E3BCF58}"/>
              </a:ext>
            </a:extLst>
          </p:cNvPr>
          <p:cNvSpPr txBox="1"/>
          <p:nvPr/>
        </p:nvSpPr>
        <p:spPr>
          <a:xfrm>
            <a:off x="1628502" y="4278084"/>
            <a:ext cx="62701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Make Wise TA Technology Investments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BB136A9-8BF1-30B3-7CCD-55F6AB43CA35}"/>
              </a:ext>
            </a:extLst>
          </p:cNvPr>
          <p:cNvSpPr/>
          <p:nvPr/>
        </p:nvSpPr>
        <p:spPr>
          <a:xfrm>
            <a:off x="1628502" y="5537177"/>
            <a:ext cx="6270171" cy="868680"/>
          </a:xfrm>
          <a:prstGeom prst="roundRect">
            <a:avLst/>
          </a:prstGeom>
          <a:solidFill>
            <a:srgbClr val="0D1D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245A239-D346-6A52-0814-10CA663F40DB}"/>
              </a:ext>
            </a:extLst>
          </p:cNvPr>
          <p:cNvSpPr txBox="1"/>
          <p:nvPr/>
        </p:nvSpPr>
        <p:spPr>
          <a:xfrm>
            <a:off x="1628502" y="5706240"/>
            <a:ext cx="62701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Re-Recruit Your Talent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39B335D-DA2B-A476-131B-F3BF088A6112}"/>
              </a:ext>
            </a:extLst>
          </p:cNvPr>
          <p:cNvSpPr/>
          <p:nvPr/>
        </p:nvSpPr>
        <p:spPr>
          <a:xfrm rot="10800000">
            <a:off x="386953" y="-16721"/>
            <a:ext cx="943964" cy="11050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2B1399B-9B61-B439-BD46-8F91E05C5DF0}"/>
              </a:ext>
            </a:extLst>
          </p:cNvPr>
          <p:cNvSpPr/>
          <p:nvPr/>
        </p:nvSpPr>
        <p:spPr>
          <a:xfrm>
            <a:off x="386954" y="104200"/>
            <a:ext cx="943963" cy="45719"/>
          </a:xfrm>
          <a:prstGeom prst="rect">
            <a:avLst/>
          </a:prstGeom>
          <a:solidFill>
            <a:srgbClr val="FE80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5" name="Picture 34" descr="A black background with white text&#10;&#10;Description automatically generated with low confidence">
            <a:extLst>
              <a:ext uri="{FF2B5EF4-FFF2-40B4-BE49-F238E27FC236}">
                <a16:creationId xmlns:a16="http://schemas.microsoft.com/office/drawing/2014/main" id="{57EDE243-ACCF-2F60-095C-142134F756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634" y="6507068"/>
            <a:ext cx="1246086" cy="32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3812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2451392-B353-5745-ED2A-EC4A0FDA4F6E}"/>
              </a:ext>
            </a:extLst>
          </p:cNvPr>
          <p:cNvSpPr/>
          <p:nvPr/>
        </p:nvSpPr>
        <p:spPr>
          <a:xfrm>
            <a:off x="5701552" y="0"/>
            <a:ext cx="3442447" cy="3429000"/>
          </a:xfrm>
          <a:prstGeom prst="rect">
            <a:avLst/>
          </a:prstGeom>
          <a:solidFill>
            <a:srgbClr val="0D1D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4D9B13-BBE6-A069-CB46-5B2A4D30E09E}"/>
              </a:ext>
            </a:extLst>
          </p:cNvPr>
          <p:cNvSpPr/>
          <p:nvPr/>
        </p:nvSpPr>
        <p:spPr>
          <a:xfrm>
            <a:off x="5701553" y="3429000"/>
            <a:ext cx="3442447" cy="3429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F087EA-8ED9-A8C1-D6C1-0DBCC9E3AF5C}"/>
              </a:ext>
            </a:extLst>
          </p:cNvPr>
          <p:cNvSpPr txBox="1"/>
          <p:nvPr/>
        </p:nvSpPr>
        <p:spPr>
          <a:xfrm flipH="1">
            <a:off x="773524" y="956272"/>
            <a:ext cx="42805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E8002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Thank You!</a:t>
            </a: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61C2A396-0035-67FC-1B26-F667CBF620E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74251" y="711336"/>
            <a:ext cx="2022227" cy="2085651"/>
          </a:xfrm>
          <a:prstGeom prst="rect">
            <a:avLst/>
          </a:prstGeom>
        </p:spPr>
      </p:pic>
      <p:pic>
        <p:nvPicPr>
          <p:cNvPr id="13" name="Picture 12" descr="A qr code with a circle in center&#10;&#10;Description automatically generated with medium confidence">
            <a:extLst>
              <a:ext uri="{FF2B5EF4-FFF2-40B4-BE49-F238E27FC236}">
                <a16:creationId xmlns:a16="http://schemas.microsoft.com/office/drawing/2014/main" id="{D0C97E59-CBD9-997F-7B52-094AB35878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2800" y="2239774"/>
            <a:ext cx="3661954" cy="3661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043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text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heading"/>
</p:tagLst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jpeg"/></Relationships>
</file>

<file path=ppt/theme/theme1.xml><?xml version="1.0" encoding="utf-8"?>
<a:theme xmlns:a="http://schemas.openxmlformats.org/drawingml/2006/main" name="Retrospect">
  <a:themeElements>
    <a:clrScheme name="Custom 1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FF0000"/>
      </a:accent1>
      <a:accent2>
        <a:srgbClr val="000000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4_Office Theme">
  <a:themeElements>
    <a:clrScheme name="Touchstone Energy ">
      <a:dk1>
        <a:srgbClr val="000000"/>
      </a:dk1>
      <a:lt1>
        <a:srgbClr val="FFFFFF"/>
      </a:lt1>
      <a:dk2>
        <a:srgbClr val="00599C"/>
      </a:dk2>
      <a:lt2>
        <a:srgbClr val="E7E6E6"/>
      </a:lt2>
      <a:accent1>
        <a:srgbClr val="00599C"/>
      </a:accent1>
      <a:accent2>
        <a:srgbClr val="3B3B3B"/>
      </a:accent2>
      <a:accent3>
        <a:srgbClr val="000000"/>
      </a:accent3>
      <a:accent4>
        <a:srgbClr val="FFFFFF"/>
      </a:accent4>
      <a:accent5>
        <a:srgbClr val="005BA1"/>
      </a:accent5>
      <a:accent6>
        <a:srgbClr val="000000"/>
      </a:accent6>
      <a:hlink>
        <a:srgbClr val="7EADE3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  <a:ln>
          <a:noFill/>
        </a:ln>
      </a:spPr>
      <a:bodyPr spcFirstLastPara="1" wrap="square" lIns="91425" tIns="91425" rIns="91425" bIns="91425" anchor="t" anchorCtr="0">
        <a:normAutofit lnSpcReduction="10000"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>
            <a:srgbClr val="595959"/>
          </a:buClr>
          <a:buSzPts val="2800"/>
          <a:buFont typeface="Arial"/>
          <a:buNone/>
          <a:tabLst/>
          <a:defRPr kumimoji="0" sz="2200" b="0" i="0" u="none" strike="noStrike" kern="0" cap="none" spc="0" normalizeH="0" baseline="0" noProof="0" dirty="0" smtClean="0">
            <a:ln>
              <a:noFill/>
            </a:ln>
            <a:solidFill>
              <a:srgbClr val="FFFFFF"/>
            </a:solidFill>
            <a:effectLst/>
            <a:uLnTx/>
            <a:uFillTx/>
            <a:latin typeface="Arial"/>
            <a:cs typeface="Arial"/>
            <a:sym typeface="Arial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NRECA Green">
  <a:themeElements>
    <a:clrScheme name="NRECA">
      <a:dk1>
        <a:srgbClr val="000000"/>
      </a:dk1>
      <a:lt1>
        <a:srgbClr val="FFFFFF"/>
      </a:lt1>
      <a:dk2>
        <a:srgbClr val="008953"/>
      </a:dk2>
      <a:lt2>
        <a:srgbClr val="E7E6E6"/>
      </a:lt2>
      <a:accent1>
        <a:srgbClr val="008953"/>
      </a:accent1>
      <a:accent2>
        <a:srgbClr val="34BBC3"/>
      </a:accent2>
      <a:accent3>
        <a:srgbClr val="FBAE1A"/>
      </a:accent3>
      <a:accent4>
        <a:srgbClr val="A5CD38"/>
      </a:accent4>
      <a:accent5>
        <a:srgbClr val="F04B43"/>
      </a:accent5>
      <a:accent6>
        <a:srgbClr val="653065"/>
      </a:accent6>
      <a:hlink>
        <a:srgbClr val="8A9E97"/>
      </a:hlink>
      <a:folHlink>
        <a:srgbClr val="444444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FFBE07CF-3D18-4215-AE81-E5773BFCFF94}" vid="{2BE047AB-87D2-47B7-9759-88C57D108257}"/>
    </a:ext>
  </a:extLst>
</a:theme>
</file>

<file path=ppt/theme/theme4.xml><?xml version="1.0" encoding="utf-8"?>
<a:theme xmlns:a="http://schemas.openxmlformats.org/drawingml/2006/main" name="CoBank 2021 White Background">
  <a:themeElements>
    <a:clrScheme name="COK-2012">
      <a:dk1>
        <a:srgbClr val="000000"/>
      </a:dk1>
      <a:lt1>
        <a:srgbClr val="FFFFFF"/>
      </a:lt1>
      <a:dk2>
        <a:srgbClr val="807F83"/>
      </a:dk2>
      <a:lt2>
        <a:srgbClr val="BBCCD7"/>
      </a:lt2>
      <a:accent1>
        <a:srgbClr val="005288"/>
      </a:accent1>
      <a:accent2>
        <a:srgbClr val="65B360"/>
      </a:accent2>
      <a:accent3>
        <a:srgbClr val="A1D6F4"/>
      </a:accent3>
      <a:accent4>
        <a:srgbClr val="807F83"/>
      </a:accent4>
      <a:accent5>
        <a:srgbClr val="FFE512"/>
      </a:accent5>
      <a:accent6>
        <a:srgbClr val="FFBA31"/>
      </a:accent6>
      <a:hlink>
        <a:srgbClr val="0A95B8"/>
      </a:hlink>
      <a:folHlink>
        <a:srgbClr val="807F8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DDDDDD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DDDDDD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ullets 1">
        <a:dk1>
          <a:srgbClr val="005288"/>
        </a:dk1>
        <a:lt1>
          <a:srgbClr val="FFFFFF"/>
        </a:lt1>
        <a:dk2>
          <a:srgbClr val="FFFFFF"/>
        </a:dk2>
        <a:lt2>
          <a:srgbClr val="E2E9EE"/>
        </a:lt2>
        <a:accent1>
          <a:srgbClr val="005288"/>
        </a:accent1>
        <a:accent2>
          <a:srgbClr val="387C2B"/>
        </a:accent2>
        <a:accent3>
          <a:srgbClr val="FFFFFF"/>
        </a:accent3>
        <a:accent4>
          <a:srgbClr val="004573"/>
        </a:accent4>
        <a:accent5>
          <a:srgbClr val="AAB3C3"/>
        </a:accent5>
        <a:accent6>
          <a:srgbClr val="327026"/>
        </a:accent6>
        <a:hlink>
          <a:srgbClr val="FFE512"/>
        </a:hlink>
        <a:folHlink>
          <a:srgbClr val="807F8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-Template-2021-White-16x9-Power.potx" id="{A08ECAC9-3BAB-4E7C-B33D-15282F4998D7}" vid="{2BED586C-BB39-49B7-90AC-DA90FAD94286}"/>
    </a:ext>
  </a:extLst>
</a:theme>
</file>

<file path=ppt/theme/theme5.xml><?xml version="1.0" encoding="utf-8"?>
<a:theme xmlns:a="http://schemas.openxmlformats.org/drawingml/2006/main" name="1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Contoso v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C567A"/>
      </a:accent1>
      <a:accent2>
        <a:srgbClr val="0072C7"/>
      </a:accent2>
      <a:accent3>
        <a:srgbClr val="0D1D51"/>
      </a:accent3>
      <a:accent4>
        <a:srgbClr val="666666"/>
      </a:accent4>
      <a:accent5>
        <a:srgbClr val="3C76A6"/>
      </a:accent5>
      <a:accent6>
        <a:srgbClr val="1E44BC"/>
      </a:accent6>
      <a:hlink>
        <a:srgbClr val="0563C1"/>
      </a:hlink>
      <a:folHlink>
        <a:srgbClr val="954F72"/>
      </a:folHlink>
    </a:clrScheme>
    <a:fontScheme name="Contoso v1">
      <a:majorFont>
        <a:latin typeface="Corbe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4076243_Blue spheres presentation_RVA_v5" id="{E4C0B511-76E7-4C07-AFEA-8FEA0A5A8C84}" vid="{3A463146-28EF-4F73-B63C-03710F66E2A3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_activity xmlns="a47ebdad-d152-44d6-a237-fd9583514bff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EED4FF4E976BD4A8880ACEDD1878DFC" ma:contentTypeVersion="12" ma:contentTypeDescription="Create a new document." ma:contentTypeScope="" ma:versionID="02fcc12b0c277c35d12446629e902ff8">
  <xsd:schema xmlns:xsd="http://www.w3.org/2001/XMLSchema" xmlns:xs="http://www.w3.org/2001/XMLSchema" xmlns:p="http://schemas.microsoft.com/office/2006/metadata/properties" xmlns:ns1="http://schemas.microsoft.com/sharepoint/v3" xmlns:ns3="a47ebdad-d152-44d6-a237-fd9583514bff" targetNamespace="http://schemas.microsoft.com/office/2006/metadata/properties" ma:root="true" ma:fieldsID="be4837d161862fbf95cdd35bfb3bd6f8" ns1:_="" ns3:_="">
    <xsd:import namespace="http://schemas.microsoft.com/sharepoint/v3"/>
    <xsd:import namespace="a47ebdad-d152-44d6-a237-fd9583514bf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1:_ip_UnifiedCompliancePolicyProperties" minOccurs="0"/>
                <xsd:element ref="ns1:_ip_UnifiedCompliancePolicyUIAction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7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8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7ebdad-d152-44d6-a237-fd9583514bf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C84A44C-819A-4253-AD3D-C4981467CF4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679F1B5-920A-4EEE-AEBB-D07A17E1CC51}">
  <ds:schemaRefs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purl.org/dc/dcmitype/"/>
    <ds:schemaRef ds:uri="http://schemas.microsoft.com/sharepoint/v3"/>
    <ds:schemaRef ds:uri="http://schemas.openxmlformats.org/package/2006/metadata/core-properties"/>
    <ds:schemaRef ds:uri="http://purl.org/dc/elements/1.1/"/>
    <ds:schemaRef ds:uri="a47ebdad-d152-44d6-a237-fd9583514bff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EE4E4A6-6ED9-4F23-A76B-A3938FE00C1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a47ebdad-d152-44d6-a237-fd9583514bf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5127</TotalTime>
  <Words>2631</Words>
  <Application>Microsoft Office PowerPoint</Application>
  <PresentationFormat>On-screen Show (4:3)</PresentationFormat>
  <Paragraphs>687</Paragraphs>
  <Slides>100</Slides>
  <Notes>50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100</vt:i4>
      </vt:variant>
    </vt:vector>
  </HeadingPairs>
  <TitlesOfParts>
    <vt:vector size="121" baseType="lpstr">
      <vt:lpstr>Agency FB</vt:lpstr>
      <vt:lpstr>Aharoni</vt:lpstr>
      <vt:lpstr>Arial</vt:lpstr>
      <vt:lpstr>Arial Narrow</vt:lpstr>
      <vt:lpstr>Bahnschrift Condensed</vt:lpstr>
      <vt:lpstr>Calibri</vt:lpstr>
      <vt:lpstr>Calibri Light</vt:lpstr>
      <vt:lpstr>Constantia</vt:lpstr>
      <vt:lpstr>Corbel</vt:lpstr>
      <vt:lpstr>Courier New</vt:lpstr>
      <vt:lpstr>Times</vt:lpstr>
      <vt:lpstr>Times New Roman</vt:lpstr>
      <vt:lpstr>Wingdings</vt:lpstr>
      <vt:lpstr>Wingdings 2</vt:lpstr>
      <vt:lpstr>Retrospect</vt:lpstr>
      <vt:lpstr>4_Office Theme</vt:lpstr>
      <vt:lpstr>NRECA Green</vt:lpstr>
      <vt:lpstr>CoBank 2021 White Background</vt:lpstr>
      <vt:lpstr>1_Flow</vt:lpstr>
      <vt:lpstr>Office Theme</vt:lpstr>
      <vt:lpstr>1_Office Theme</vt:lpstr>
      <vt:lpstr>PowerPoint Presentation</vt:lpstr>
      <vt:lpstr>PowerPoint Presentation</vt:lpstr>
      <vt:lpstr>     “Is a Recession in the Near Term” Presented to  REMDC Annual Meeting Chetola Lodge Resort  Blowing Rock, NC       </vt:lpstr>
      <vt:lpstr>The U.S. Economy</vt:lpstr>
      <vt:lpstr>The U.S. Economy</vt:lpstr>
      <vt:lpstr>PowerPoint Presentation</vt:lpstr>
      <vt:lpstr>PowerPoint Presentation</vt:lpstr>
      <vt:lpstr>U.S. Economy</vt:lpstr>
      <vt:lpstr>U.S. Economy   </vt:lpstr>
      <vt:lpstr>S&amp;P 500 Stock Index</vt:lpstr>
      <vt:lpstr>Real Estate    </vt:lpstr>
      <vt:lpstr>Real Estate   </vt:lpstr>
      <vt:lpstr>Real Estate</vt:lpstr>
      <vt:lpstr>PowerPoint Presentation</vt:lpstr>
      <vt:lpstr>PowerPoint Presentation</vt:lpstr>
      <vt:lpstr>    U.S. Employment </vt:lpstr>
      <vt:lpstr>U.S. Employment </vt:lpstr>
      <vt:lpstr>NC Economic Situation</vt:lpstr>
      <vt:lpstr>North Carolina </vt:lpstr>
      <vt:lpstr>Median Household Income </vt:lpstr>
      <vt:lpstr>The FED / Inflation</vt:lpstr>
      <vt:lpstr>Federal Funds Rate</vt:lpstr>
      <vt:lpstr>Bank Event </vt:lpstr>
      <vt:lpstr>Economic Outlook</vt:lpstr>
      <vt:lpstr>Economic Outlook</vt:lpstr>
      <vt:lpstr>PowerPoint Presentation</vt:lpstr>
      <vt:lpstr>Afternoon Break is Sponsored by: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Transformer Market</vt:lpstr>
      <vt:lpstr>PowerPoint Presentation</vt:lpstr>
      <vt:lpstr>Demand Side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Supply-Side Constraints</vt:lpstr>
      <vt:lpstr>PowerPoint Presentation</vt:lpstr>
      <vt:lpstr>PowerPoint Presentation</vt:lpstr>
      <vt:lpstr>PowerPoint Presentation</vt:lpstr>
      <vt:lpstr>Steel</vt:lpstr>
      <vt:lpstr>Non-Ferrous Metals</vt:lpstr>
      <vt:lpstr>Other Materials</vt:lpstr>
      <vt:lpstr>Resins</vt:lpstr>
      <vt:lpstr>PowerPoint Presentation</vt:lpstr>
      <vt:lpstr>Air &amp; Ocean Freight</vt:lpstr>
      <vt:lpstr>Domestic Freight</vt:lpstr>
      <vt:lpstr>Rising Costs</vt:lpstr>
      <vt:lpstr>PowerPoint Presentation</vt:lpstr>
      <vt:lpstr>Labor</vt:lpstr>
      <vt:lpstr>PowerPoint Presentation</vt:lpstr>
      <vt:lpstr>Distribution Transformer Constraints</vt:lpstr>
      <vt:lpstr>When Will it End and What to do?</vt:lpstr>
      <vt:lpstr>PowerPoint Presentation</vt:lpstr>
      <vt:lpstr>PowerPoint Presentation</vt:lpstr>
      <vt:lpstr>PowerPoint Presentation</vt:lpstr>
      <vt:lpstr>Power up your hiring &amp; retention</vt:lpstr>
      <vt:lpstr>MARK ALLRED</vt:lpstr>
      <vt:lpstr>agenda</vt:lpstr>
      <vt:lpstr>reality #1</vt:lpstr>
      <vt:lpstr>Natural reactions to increased inflation that impact talent acquisition &amp; retention</vt:lpstr>
      <vt:lpstr>reality #2</vt:lpstr>
      <vt:lpstr>A Proactive response to managing inflation &amp; Attracting diverse talent</vt:lpstr>
      <vt:lpstr>Reinvent your hiring &amp; Retention Strategy with a sense of purpose</vt:lpstr>
      <vt:lpstr>PowerPoint Presentation</vt:lpstr>
      <vt:lpstr>PowerPoint Presentation</vt:lpstr>
      <vt:lpstr>PowerPoint Presentation</vt:lpstr>
      <vt:lpstr>Attract emerging talent (gen Z)</vt:lpstr>
      <vt:lpstr>PowerPoint Presentation</vt:lpstr>
      <vt:lpstr>What Gen z wants in a company</vt:lpstr>
      <vt:lpstr>PowerPoint Presentation</vt:lpstr>
      <vt:lpstr>Attract passive talent</vt:lpstr>
      <vt:lpstr>What is a passive candidate?</vt:lpstr>
      <vt:lpstr>Keys to landing passive talent</vt:lpstr>
      <vt:lpstr>Make wise investments in recruiting technology</vt:lpstr>
      <vt:lpstr>tools to proactively attract emerging candidates</vt:lpstr>
      <vt:lpstr>tools to proactively target passive candidates</vt:lpstr>
      <vt:lpstr>Linkedin recruiter Search</vt:lpstr>
      <vt:lpstr>Seekout people insights</vt:lpstr>
      <vt:lpstr>Add automation to your onboarding</vt:lpstr>
      <vt:lpstr>Re-Recruit your employees</vt:lpstr>
      <vt:lpstr>Re-Recruiting process</vt:lpstr>
      <vt:lpstr>Re-recruiting form</vt:lpstr>
      <vt:lpstr>summary</vt:lpstr>
      <vt:lpstr>PowerPoint Presentation</vt:lpstr>
      <vt:lpstr>PowerPoint Presentation</vt:lpstr>
    </vt:vector>
  </TitlesOfParts>
  <Company>NRUCFC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Macroeconomic Update</dc:title>
  <dc:creator>Sam Kem</dc:creator>
  <cp:lastModifiedBy>Kimberly Webb</cp:lastModifiedBy>
  <cp:revision>45</cp:revision>
  <cp:lastPrinted>2023-05-17T22:59:23Z</cp:lastPrinted>
  <dcterms:created xsi:type="dcterms:W3CDTF">2022-10-16T23:32:00Z</dcterms:created>
  <dcterms:modified xsi:type="dcterms:W3CDTF">2023-05-19T15:52:45Z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0x0101002EED4FF4E976BD4A8880ACEDD1878DFC</vt:lpwstr>
  </property>
</Properties>
</file>