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13" r:id="rId4"/>
  </p:sldMasterIdLst>
  <p:notesMasterIdLst>
    <p:notesMasterId r:id="rId6"/>
  </p:notesMasterIdLst>
  <p:handoutMasterIdLst>
    <p:handoutMasterId r:id="rId7"/>
  </p:handoutMasterIdLst>
  <p:sldIdLst>
    <p:sldId id="284" r:id="rId5"/>
  </p:sldIdLst>
  <p:sldSz cx="12192000" cy="6858000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5E53C4-E144-484E-8B80-002835291CDF}" v="9" dt="2023-05-22T20:21:02.8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8" autoAdjust="0"/>
    <p:restoredTop sz="80598" autoAdjust="0"/>
  </p:normalViewPr>
  <p:slideViewPr>
    <p:cSldViewPr>
      <p:cViewPr varScale="1">
        <p:scale>
          <a:sx n="88" d="100"/>
          <a:sy n="88" d="100"/>
        </p:scale>
        <p:origin x="69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35" d="100"/>
          <a:sy n="135" d="100"/>
        </p:scale>
        <p:origin x="228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58A1714-9640-CC48-AA1E-4DDFAEB06E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D8006D-4947-5246-8431-8E5C814F83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C8CB93-F045-F14A-BFAB-A40911C76BC5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34D95A-F640-4048-B3C3-48AD4F8D543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7A4EDD-CA5B-B545-AB7E-6C054100A36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08438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4015E3-5B98-DA49-BFFF-5C6919A88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1302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6FC3A297-35F6-4A85-8DF3-C58396E0F3B3}" type="datetimeFigureOut">
              <a:rPr lang="en-US" smtClean="0"/>
              <a:t>5/25/2023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E68CBD2E-BA5C-433B-9218-A5ACBAB089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857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664D7-0092-4E4B-A181-95431F735C9A}" type="datetimeFigureOut">
              <a:rPr lang="en-US" smtClean="0"/>
              <a:t>5/25/2023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C4721-4735-48B3-BD39-F6AFE7BCAA0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30A3ABA-17D4-9062-8693-B73FF4AB2CD6}"/>
              </a:ext>
            </a:extLst>
          </p:cNvPr>
          <p:cNvCxnSpPr/>
          <p:nvPr userDrawn="1"/>
        </p:nvCxnSpPr>
        <p:spPr>
          <a:xfrm>
            <a:off x="1016000" y="4343400"/>
            <a:ext cx="1076960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font, graphics, graphic design, screenshot&#10;&#10;Description automatically generated">
            <a:extLst>
              <a:ext uri="{FF2B5EF4-FFF2-40B4-BE49-F238E27FC236}">
                <a16:creationId xmlns:a16="http://schemas.microsoft.com/office/drawing/2014/main" id="{5C2527D1-9611-60C4-6BC1-5BB97879AC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464" y="1298448"/>
            <a:ext cx="1545336" cy="64787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469231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664D7-0092-4E4B-A181-95431F735C9A}" type="datetimeFigureOut">
              <a:rPr lang="en-US" smtClean="0"/>
              <a:t>5/25/2023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C4721-4735-48B3-BD39-F6AFE7BCAA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86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664D7-0092-4E4B-A181-95431F735C9A}" type="datetimeFigureOut">
              <a:rPr lang="en-US" smtClean="0"/>
              <a:t>5/25/2023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C4721-4735-48B3-BD39-F6AFE7BCAA0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9973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664D7-0092-4E4B-A181-95431F735C9A}" type="datetimeFigureOut">
              <a:rPr lang="en-US" smtClean="0"/>
              <a:t>5/25/2023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C4721-4735-48B3-BD39-F6AFE7BCAA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669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664D7-0092-4E4B-A181-95431F735C9A}" type="datetimeFigureOut">
              <a:rPr lang="en-US" smtClean="0"/>
              <a:t>5/25/2023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C4721-4735-48B3-BD39-F6AFE7BCAA0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5660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664D7-0092-4E4B-A181-95431F735C9A}" type="datetimeFigureOut">
              <a:rPr lang="en-US" smtClean="0"/>
              <a:t>5/25/2023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C4721-4735-48B3-BD39-F6AFE7BCAA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059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95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22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5F77840-0BD2-0C47-9CF2-AA2D80967D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8400" y="599662"/>
            <a:ext cx="5588000" cy="390939"/>
          </a:xfrm>
        </p:spPr>
        <p:txBody>
          <a:bodyPr>
            <a:normAutofit/>
          </a:bodyPr>
          <a:lstStyle>
            <a:lvl1pPr marL="0" indent="0" algn="r">
              <a:buNone/>
              <a:defRPr sz="15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1D23A920-8DB2-D94D-B5B0-E2266147CC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000" y="1524000"/>
            <a:ext cx="9728200" cy="25908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aseline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6701277-129F-CB4E-B7F9-550B56AE8539}"/>
              </a:ext>
            </a:extLst>
          </p:cNvPr>
          <p:cNvCxnSpPr/>
          <p:nvPr userDrawn="1"/>
        </p:nvCxnSpPr>
        <p:spPr>
          <a:xfrm>
            <a:off x="1016000" y="4343400"/>
            <a:ext cx="1076960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D8C7D7-01BE-40B2-A52B-733C8A1BF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664D7-0092-4E4B-A181-95431F735C9A}" type="datetimeFigureOut">
              <a:rPr lang="en-US" smtClean="0"/>
              <a:t>5/25/2023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6B17C9-D391-41CB-A543-F96D62F86B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8C4721-4735-48B3-BD39-F6AFE7BCAA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6946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gradFill>
          <a:gsLst>
            <a:gs pos="0">
              <a:schemeClr val="bg2">
                <a:tint val="93000"/>
                <a:shade val="98000"/>
                <a:satMod val="150000"/>
                <a:lumMod val="102000"/>
              </a:schemeClr>
            </a:gs>
            <a:gs pos="100000">
              <a:schemeClr val="bg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5F77840-0BD2-0C47-9CF2-AA2D80967D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8400" y="599662"/>
            <a:ext cx="5588000" cy="390939"/>
          </a:xfrm>
        </p:spPr>
        <p:txBody>
          <a:bodyPr>
            <a:normAutofit/>
          </a:bodyPr>
          <a:lstStyle>
            <a:lvl1pPr marL="0" indent="0" algn="r">
              <a:buNone/>
              <a:defRPr sz="15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1D23A920-8DB2-D94D-B5B0-E2266147CC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000" y="1524000"/>
            <a:ext cx="9728200" cy="25908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6701277-129F-CB4E-B7F9-550B56AE8539}"/>
              </a:ext>
            </a:extLst>
          </p:cNvPr>
          <p:cNvCxnSpPr/>
          <p:nvPr userDrawn="1"/>
        </p:nvCxnSpPr>
        <p:spPr>
          <a:xfrm>
            <a:off x="1016000" y="4343400"/>
            <a:ext cx="1076960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9099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D7D078F-961F-BB41-854C-DCFF45D3C3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" t="35493" r="48938" b="8465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5F77840-0BD2-0C47-9CF2-AA2D80967D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6000" y="599662"/>
            <a:ext cx="9550401" cy="390939"/>
          </a:xfrm>
        </p:spPr>
        <p:txBody>
          <a:bodyPr>
            <a:normAutofit/>
          </a:bodyPr>
          <a:lstStyle>
            <a:lvl1pPr marL="0" indent="0" algn="l">
              <a:buNone/>
              <a:defRPr sz="150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1D23A920-8DB2-D94D-B5B0-E2266147CC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000" y="1524000"/>
            <a:ext cx="9728200" cy="38862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aseline="0">
                <a:solidFill>
                  <a:schemeClr val="tx1"/>
                </a:solidFill>
                <a:effectLst>
                  <a:outerShdw blurRad="1270000" algn="ctr" rotWithShape="0">
                    <a:schemeClr val="bg2"/>
                  </a:outerShdw>
                </a:effectLst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52BE11-7672-5A4A-9798-B54318518E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64240" y="365760"/>
            <a:ext cx="722376" cy="722376"/>
          </a:xfrm>
          <a:prstGeom prst="rect">
            <a:avLst/>
          </a:prstGeom>
        </p:spPr>
      </p:pic>
      <p:pic>
        <p:nvPicPr>
          <p:cNvPr id="4" name="Picture 3" descr="A picture containing font, graphics, graphic design, screenshot&#10;&#10;Description automatically generated">
            <a:extLst>
              <a:ext uri="{FF2B5EF4-FFF2-40B4-BE49-F238E27FC236}">
                <a16:creationId xmlns:a16="http://schemas.microsoft.com/office/drawing/2014/main" id="{D162CD81-B167-115A-EADD-08B20B62FBC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464" y="1298448"/>
            <a:ext cx="1545336" cy="64787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628385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0933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59BBC-B962-45D9-A812-E2304BBF5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7B435F-4182-4162-9365-81633E0D4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664D7-0092-4E4B-A181-95431F735C9A}" type="datetimeFigureOut">
              <a:rPr lang="en-US" smtClean="0"/>
              <a:t>5/25/2023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E9170E-DD51-480A-8E35-BC27DE9A59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8C4721-4735-48B3-BD39-F6AFE7BCAA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311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10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360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603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812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253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201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814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664D7-0092-4E4B-A181-95431F735C9A}" type="datetimeFigureOut">
              <a:rPr lang="en-US" smtClean="0"/>
              <a:t>5/25/2023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E8C4721-4735-48B3-BD39-F6AFE7BCAA0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29178F-9FD9-662E-0320-BD3D886DF3B0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64240" y="365760"/>
            <a:ext cx="722376" cy="722376"/>
          </a:xfrm>
          <a:prstGeom prst="rect">
            <a:avLst/>
          </a:prstGeom>
        </p:spPr>
      </p:pic>
      <p:pic>
        <p:nvPicPr>
          <p:cNvPr id="12" name="Picture 11" descr="A picture containing font, graphics, graphic design, screenshot&#10;&#10;Description automatically generated">
            <a:extLst>
              <a:ext uri="{FF2B5EF4-FFF2-40B4-BE49-F238E27FC236}">
                <a16:creationId xmlns:a16="http://schemas.microsoft.com/office/drawing/2014/main" id="{DD40F0AD-3583-81FD-F010-CA38E36A3786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464" y="1298448"/>
            <a:ext cx="1545336" cy="64787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080431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4" r:id="rId1"/>
    <p:sldLayoutId id="2147484715" r:id="rId2"/>
    <p:sldLayoutId id="2147484716" r:id="rId3"/>
    <p:sldLayoutId id="2147484717" r:id="rId4"/>
    <p:sldLayoutId id="2147484718" r:id="rId5"/>
    <p:sldLayoutId id="2147484719" r:id="rId6"/>
    <p:sldLayoutId id="2147484720" r:id="rId7"/>
    <p:sldLayoutId id="2147484721" r:id="rId8"/>
    <p:sldLayoutId id="2147484722" r:id="rId9"/>
    <p:sldLayoutId id="2147484723" r:id="rId10"/>
    <p:sldLayoutId id="2147484724" r:id="rId11"/>
    <p:sldLayoutId id="2147484725" r:id="rId12"/>
    <p:sldLayoutId id="2147484726" r:id="rId13"/>
    <p:sldLayoutId id="2147484727" r:id="rId14"/>
    <p:sldLayoutId id="2147484728" r:id="rId15"/>
    <p:sldLayoutId id="2147484729" r:id="rId16"/>
    <p:sldLayoutId id="2147484633" r:id="rId17"/>
    <p:sldLayoutId id="2147484649" r:id="rId18"/>
    <p:sldLayoutId id="2147484648" r:id="rId19"/>
    <p:sldLayoutId id="2147484650" r:id="rId20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thefergusongroup.com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lp.constantcontactpages.com/su/zwP6lS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hlinkClick r:id="rId2"/>
            <a:extLst>
              <a:ext uri="{FF2B5EF4-FFF2-40B4-BE49-F238E27FC236}">
                <a16:creationId xmlns:a16="http://schemas.microsoft.com/office/drawing/2014/main" id="{02CFAE9B-F974-70D4-CF71-C8A2926CD48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293" y="2160587"/>
            <a:ext cx="2535238" cy="2536825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0EBEB10-8DD3-58C4-45AC-A87B597DDC65}"/>
              </a:ext>
            </a:extLst>
          </p:cNvPr>
          <p:cNvSpPr txBox="1"/>
          <p:nvPr/>
        </p:nvSpPr>
        <p:spPr>
          <a:xfrm>
            <a:off x="5105400" y="1628318"/>
            <a:ext cx="4056528" cy="369331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fontAlgn="base"/>
            <a:r>
              <a:rPr lang="en-US" dirty="0">
                <a:solidFill>
                  <a:srgbClr val="505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TFG is pleased to provide resources to aid rural electric co-ops navigate the federal funding landscape. Scan the QR Code for information on the Empowering Rural America (ERA) and Powering Affordable Clean Energy (PACE) grant programs; skills to effectively prepare your priority projects for grant opportunities and Community benefits plans; and background on grant programs included in the Infrastructure, Investment and Jobs Act (IIJA) and Inflation Reduction Act.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3ECC6F0-E2C4-B88B-6B01-6B320D5E4D46}"/>
              </a:ext>
            </a:extLst>
          </p:cNvPr>
          <p:cNvCxnSpPr>
            <a:cxnSpLocks/>
          </p:cNvCxnSpPr>
          <p:nvPr/>
        </p:nvCxnSpPr>
        <p:spPr>
          <a:xfrm>
            <a:off x="4495800" y="1447800"/>
            <a:ext cx="0" cy="4599122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B0E7E6C-52A4-1F01-54CB-220EE803ED9C}"/>
              </a:ext>
            </a:extLst>
          </p:cNvPr>
          <p:cNvSpPr txBox="1"/>
          <p:nvPr/>
        </p:nvSpPr>
        <p:spPr>
          <a:xfrm>
            <a:off x="1212915" y="1832381"/>
            <a:ext cx="19319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800" b="1" dirty="0">
                <a:solidFill>
                  <a:schemeClr val="accent6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Scan me!</a:t>
            </a:r>
            <a:endParaRPr lang="en-US" sz="1800" b="1" dirty="0">
              <a:solidFill>
                <a:schemeClr val="accent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3BB415-27A4-9B6A-8AFB-2F5C6E818EC4}"/>
              </a:ext>
            </a:extLst>
          </p:cNvPr>
          <p:cNvSpPr txBox="1"/>
          <p:nvPr/>
        </p:nvSpPr>
        <p:spPr>
          <a:xfrm>
            <a:off x="304800" y="302393"/>
            <a:ext cx="90677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Access Federal Funding Resources Curated by TFG Grants Experts</a:t>
            </a:r>
            <a:endParaRPr lang="en-US" sz="3600" i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EBD3C3-4A9A-6D47-6C39-262AD4784715}"/>
              </a:ext>
            </a:extLst>
          </p:cNvPr>
          <p:cNvSpPr/>
          <p:nvPr/>
        </p:nvSpPr>
        <p:spPr>
          <a:xfrm>
            <a:off x="0" y="6416254"/>
            <a:ext cx="12192000" cy="44174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802D60B-F4AC-5719-8B96-A95C1E0AE920}"/>
              </a:ext>
            </a:extLst>
          </p:cNvPr>
          <p:cNvSpPr/>
          <p:nvPr/>
        </p:nvSpPr>
        <p:spPr>
          <a:xfrm>
            <a:off x="0" y="6363248"/>
            <a:ext cx="12192000" cy="9274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98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D9FCA2C1562F46813FB3C234E70200" ma:contentTypeVersion="15" ma:contentTypeDescription="Create a new document." ma:contentTypeScope="" ma:versionID="747aa1f899dd5266b02f94be50388d05">
  <xsd:schema xmlns:xsd="http://www.w3.org/2001/XMLSchema" xmlns:xs="http://www.w3.org/2001/XMLSchema" xmlns:p="http://schemas.microsoft.com/office/2006/metadata/properties" xmlns:ns2="7f1fa2e8-be0a-426c-a86a-293bc6e6a0a9" xmlns:ns3="e0fc2105-2d15-432c-8761-321ce1f82eb8" targetNamespace="http://schemas.microsoft.com/office/2006/metadata/properties" ma:root="true" ma:fieldsID="dd38705ce40b49e3e4462493dff5bda9" ns2:_="" ns3:_="">
    <xsd:import namespace="7f1fa2e8-be0a-426c-a86a-293bc6e6a0a9"/>
    <xsd:import namespace="e0fc2105-2d15-432c-8761-321ce1f82e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1fa2e8-be0a-426c-a86a-293bc6e6a0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7956eb34-d2e0-4f59-9490-616a3d1e8b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fc2105-2d15-432c-8761-321ce1f82eb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dece735-8c68-4544-b75c-df13ec6d496a}" ma:internalName="TaxCatchAll" ma:showField="CatchAllData" ma:web="e0fc2105-2d15-432c-8761-321ce1f82eb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f1fa2e8-be0a-426c-a86a-293bc6e6a0a9">
      <Terms xmlns="http://schemas.microsoft.com/office/infopath/2007/PartnerControls"/>
    </lcf76f155ced4ddcb4097134ff3c332f>
    <TaxCatchAll xmlns="e0fc2105-2d15-432c-8761-321ce1f82eb8" xsi:nil="true"/>
  </documentManagement>
</p:properties>
</file>

<file path=customXml/itemProps1.xml><?xml version="1.0" encoding="utf-8"?>
<ds:datastoreItem xmlns:ds="http://schemas.openxmlformats.org/officeDocument/2006/customXml" ds:itemID="{036D44DB-8C49-4E11-BCFF-496AD5D386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f1fa2e8-be0a-426c-a86a-293bc6e6a0a9"/>
    <ds:schemaRef ds:uri="e0fc2105-2d15-432c-8761-321ce1f82e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9D832D4-6867-4BE8-81DC-C1D53B7D37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642153-5382-4DB4-97B6-D0771F8D5C13}">
  <ds:schemaRefs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b37c1595-113e-4aa9-8676-3cd60adf86fc"/>
    <ds:schemaRef ds:uri="http://schemas.microsoft.com/office/2006/metadata/properties"/>
    <ds:schemaRef ds:uri="http://purl.org/dc/dcmitype/"/>
    <ds:schemaRef ds:uri="http://purl.org/dc/elements/1.1/"/>
    <ds:schemaRef ds:uri="3702e958-1d47-40c5-863a-09ca6a649773"/>
    <ds:schemaRef ds:uri="9264c93f-4ef3-422a-8c80-06016c46aab8"/>
    <ds:schemaRef ds:uri="7f1fa2e8-be0a-426c-a86a-293bc6e6a0a9"/>
    <ds:schemaRef ds:uri="e0fc2105-2d15-432c-8761-321ce1f82eb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47</TotalTime>
  <Words>91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Trebuchet MS</vt:lpstr>
      <vt:lpstr>Wingdings 3</vt:lpstr>
      <vt:lpstr>Facet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 Yiannoutsos</dc:creator>
  <cp:lastModifiedBy>Tracey Steiner</cp:lastModifiedBy>
  <cp:revision>5</cp:revision>
  <cp:lastPrinted>2017-08-11T01:34:22Z</cp:lastPrinted>
  <dcterms:created xsi:type="dcterms:W3CDTF">2023-05-18T21:50:36Z</dcterms:created>
  <dcterms:modified xsi:type="dcterms:W3CDTF">2023-05-25T13:29:58Z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0x010100ECD9FCA2C1562F46813FB3C234E70200</vt:lpwstr>
  </property>
  <property fmtid="{D5CDD505-2E9C-101B-9397-08002B2CF9AE}" pid="3" name="Order">
    <vt:r8>44800</vt:r8>
  </property>
  <property fmtid="{D5CDD505-2E9C-101B-9397-08002B2CF9AE}" pid="4" name="MediaServiceImageTags">
    <vt:lpwstr/>
  </property>
</Properties>
</file>